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/>
    <p:restoredTop sz="94729"/>
  </p:normalViewPr>
  <p:slideViewPr>
    <p:cSldViewPr>
      <p:cViewPr varScale="1">
        <p:scale>
          <a:sx n="123" d="100"/>
          <a:sy n="123" d="100"/>
        </p:scale>
        <p:origin x="184" y="6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163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" y="2824500"/>
            <a:ext cx="7370445" cy="2319020"/>
          </a:xfrm>
          <a:custGeom>
            <a:avLst/>
            <a:gdLst/>
            <a:ahLst/>
            <a:cxnLst/>
            <a:rect l="l" t="t" r="r" b="b"/>
            <a:pathLst>
              <a:path w="7370445" h="2319020">
                <a:moveTo>
                  <a:pt x="7370399" y="2318999"/>
                </a:moveTo>
                <a:lnTo>
                  <a:pt x="0" y="2318999"/>
                </a:lnTo>
                <a:lnTo>
                  <a:pt x="0" y="0"/>
                </a:lnTo>
                <a:lnTo>
                  <a:pt x="7370399" y="2318999"/>
                </a:lnTo>
                <a:close/>
              </a:path>
            </a:pathLst>
          </a:custGeom>
          <a:solidFill>
            <a:srgbClr val="007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82599" y="1550700"/>
            <a:ext cx="5561965" cy="3592829"/>
          </a:xfrm>
          <a:custGeom>
            <a:avLst/>
            <a:gdLst/>
            <a:ahLst/>
            <a:cxnLst/>
            <a:rect l="l" t="t" r="r" b="b"/>
            <a:pathLst>
              <a:path w="5561965" h="3592829">
                <a:moveTo>
                  <a:pt x="5561399" y="3592799"/>
                </a:moveTo>
                <a:lnTo>
                  <a:pt x="0" y="3592799"/>
                </a:lnTo>
                <a:lnTo>
                  <a:pt x="5561399" y="0"/>
                </a:lnTo>
                <a:lnTo>
                  <a:pt x="5561399" y="3592799"/>
                </a:lnTo>
                <a:close/>
              </a:path>
            </a:pathLst>
          </a:custGeom>
          <a:solidFill>
            <a:srgbClr val="C4A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058904" y="0"/>
            <a:ext cx="4085590" cy="2052955"/>
          </a:xfrm>
          <a:custGeom>
            <a:avLst/>
            <a:gdLst/>
            <a:ahLst/>
            <a:cxnLst/>
            <a:rect l="l" t="t" r="r" b="b"/>
            <a:pathLst>
              <a:path w="4085590" h="2052955">
                <a:moveTo>
                  <a:pt x="4085100" y="2052599"/>
                </a:moveTo>
                <a:lnTo>
                  <a:pt x="0" y="0"/>
                </a:lnTo>
                <a:lnTo>
                  <a:pt x="4085100" y="0"/>
                </a:lnTo>
                <a:lnTo>
                  <a:pt x="4085100" y="2052599"/>
                </a:lnTo>
                <a:close/>
              </a:path>
            </a:pathLst>
          </a:custGeom>
          <a:solidFill>
            <a:srgbClr val="23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03263" y="596"/>
            <a:ext cx="8737600" cy="4937125"/>
          </a:xfrm>
          <a:custGeom>
            <a:avLst/>
            <a:gdLst/>
            <a:ahLst/>
            <a:cxnLst/>
            <a:rect l="l" t="t" r="r" b="b"/>
            <a:pathLst>
              <a:path w="8737600" h="4937125">
                <a:moveTo>
                  <a:pt x="8737511" y="205663"/>
                </a:moveTo>
                <a:lnTo>
                  <a:pt x="1987232" y="205663"/>
                </a:lnTo>
                <a:lnTo>
                  <a:pt x="2302294" y="0"/>
                </a:lnTo>
                <a:lnTo>
                  <a:pt x="2160587" y="0"/>
                </a:lnTo>
                <a:lnTo>
                  <a:pt x="1845525" y="205663"/>
                </a:lnTo>
                <a:lnTo>
                  <a:pt x="1732800" y="205663"/>
                </a:lnTo>
                <a:lnTo>
                  <a:pt x="2047862" y="0"/>
                </a:lnTo>
                <a:lnTo>
                  <a:pt x="1906155" y="0"/>
                </a:lnTo>
                <a:lnTo>
                  <a:pt x="1591094" y="205663"/>
                </a:lnTo>
                <a:lnTo>
                  <a:pt x="1478368" y="205663"/>
                </a:lnTo>
                <a:lnTo>
                  <a:pt x="1793430" y="0"/>
                </a:lnTo>
                <a:lnTo>
                  <a:pt x="1651723" y="0"/>
                </a:lnTo>
                <a:lnTo>
                  <a:pt x="1336662" y="205663"/>
                </a:lnTo>
                <a:lnTo>
                  <a:pt x="0" y="205663"/>
                </a:lnTo>
                <a:lnTo>
                  <a:pt x="0" y="4936655"/>
                </a:lnTo>
                <a:lnTo>
                  <a:pt x="8737511" y="4936655"/>
                </a:lnTo>
                <a:lnTo>
                  <a:pt x="8737511" y="2056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05383" y="596"/>
            <a:ext cx="2250440" cy="1044575"/>
          </a:xfrm>
          <a:custGeom>
            <a:avLst/>
            <a:gdLst/>
            <a:ahLst/>
            <a:cxnLst/>
            <a:rect l="l" t="t" r="r" b="b"/>
            <a:pathLst>
              <a:path w="2250440" h="1044575">
                <a:moveTo>
                  <a:pt x="1741500" y="0"/>
                </a:moveTo>
                <a:lnTo>
                  <a:pt x="1599806" y="0"/>
                </a:lnTo>
                <a:lnTo>
                  <a:pt x="0" y="1044308"/>
                </a:lnTo>
                <a:lnTo>
                  <a:pt x="141706" y="1044308"/>
                </a:lnTo>
                <a:lnTo>
                  <a:pt x="1741500" y="0"/>
                </a:lnTo>
                <a:close/>
              </a:path>
              <a:path w="2250440" h="1044575">
                <a:moveTo>
                  <a:pt x="1995932" y="0"/>
                </a:moveTo>
                <a:lnTo>
                  <a:pt x="1854225" y="0"/>
                </a:lnTo>
                <a:lnTo>
                  <a:pt x="254431" y="1044308"/>
                </a:lnTo>
                <a:lnTo>
                  <a:pt x="396138" y="1044308"/>
                </a:lnTo>
                <a:lnTo>
                  <a:pt x="1995932" y="0"/>
                </a:lnTo>
                <a:close/>
              </a:path>
              <a:path w="2250440" h="1044575">
                <a:moveTo>
                  <a:pt x="2250363" y="0"/>
                </a:moveTo>
                <a:lnTo>
                  <a:pt x="2108657" y="0"/>
                </a:lnTo>
                <a:lnTo>
                  <a:pt x="508863" y="1044308"/>
                </a:lnTo>
                <a:lnTo>
                  <a:pt x="650570" y="1044308"/>
                </a:lnTo>
                <a:lnTo>
                  <a:pt x="2250363" y="0"/>
                </a:lnTo>
                <a:close/>
              </a:path>
            </a:pathLst>
          </a:custGeom>
          <a:solidFill>
            <a:srgbClr val="163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057466" y="5092"/>
            <a:ext cx="1851660" cy="752475"/>
          </a:xfrm>
          <a:custGeom>
            <a:avLst/>
            <a:gdLst/>
            <a:ahLst/>
            <a:cxnLst/>
            <a:rect l="l" t="t" r="r" b="b"/>
            <a:pathLst>
              <a:path w="1851659" h="752475">
                <a:moveTo>
                  <a:pt x="1249235" y="0"/>
                </a:moveTo>
                <a:lnTo>
                  <a:pt x="1188504" y="0"/>
                </a:lnTo>
                <a:lnTo>
                  <a:pt x="0" y="752106"/>
                </a:lnTo>
                <a:lnTo>
                  <a:pt x="60731" y="752106"/>
                </a:lnTo>
                <a:lnTo>
                  <a:pt x="1249235" y="0"/>
                </a:lnTo>
                <a:close/>
              </a:path>
              <a:path w="1851659" h="752475">
                <a:moveTo>
                  <a:pt x="1550263" y="0"/>
                </a:moveTo>
                <a:lnTo>
                  <a:pt x="1489532" y="0"/>
                </a:lnTo>
                <a:lnTo>
                  <a:pt x="301015" y="752106"/>
                </a:lnTo>
                <a:lnTo>
                  <a:pt x="361746" y="752106"/>
                </a:lnTo>
                <a:lnTo>
                  <a:pt x="1550263" y="0"/>
                </a:lnTo>
                <a:close/>
              </a:path>
              <a:path w="1851659" h="752475">
                <a:moveTo>
                  <a:pt x="1851279" y="0"/>
                </a:moveTo>
                <a:lnTo>
                  <a:pt x="1790547" y="0"/>
                </a:lnTo>
                <a:lnTo>
                  <a:pt x="602030" y="752106"/>
                </a:lnTo>
                <a:lnTo>
                  <a:pt x="662762" y="752106"/>
                </a:lnTo>
                <a:lnTo>
                  <a:pt x="1851279" y="0"/>
                </a:lnTo>
                <a:close/>
              </a:path>
            </a:pathLst>
          </a:custGeom>
          <a:solidFill>
            <a:srgbClr val="23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553022" y="4217860"/>
            <a:ext cx="2389505" cy="925830"/>
          </a:xfrm>
          <a:custGeom>
            <a:avLst/>
            <a:gdLst/>
            <a:ahLst/>
            <a:cxnLst/>
            <a:rect l="l" t="t" r="r" b="b"/>
            <a:pathLst>
              <a:path w="2389504" h="925829">
                <a:moveTo>
                  <a:pt x="1612138" y="0"/>
                </a:moveTo>
                <a:lnTo>
                  <a:pt x="1462887" y="0"/>
                </a:lnTo>
                <a:lnTo>
                  <a:pt x="0" y="925728"/>
                </a:lnTo>
                <a:lnTo>
                  <a:pt x="149250" y="925728"/>
                </a:lnTo>
                <a:lnTo>
                  <a:pt x="1612138" y="0"/>
                </a:lnTo>
                <a:close/>
              </a:path>
              <a:path w="2389504" h="925829">
                <a:moveTo>
                  <a:pt x="2000605" y="0"/>
                </a:moveTo>
                <a:lnTo>
                  <a:pt x="1851355" y="0"/>
                </a:lnTo>
                <a:lnTo>
                  <a:pt x="388467" y="925728"/>
                </a:lnTo>
                <a:lnTo>
                  <a:pt x="537718" y="925728"/>
                </a:lnTo>
                <a:lnTo>
                  <a:pt x="2000605" y="0"/>
                </a:lnTo>
                <a:close/>
              </a:path>
              <a:path w="2389504" h="925829">
                <a:moveTo>
                  <a:pt x="2389073" y="0"/>
                </a:moveTo>
                <a:lnTo>
                  <a:pt x="2239822" y="0"/>
                </a:lnTo>
                <a:lnTo>
                  <a:pt x="776935" y="925728"/>
                </a:lnTo>
                <a:lnTo>
                  <a:pt x="926185" y="925728"/>
                </a:lnTo>
                <a:lnTo>
                  <a:pt x="2389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48" y="4055655"/>
            <a:ext cx="2795905" cy="1083310"/>
          </a:xfrm>
          <a:custGeom>
            <a:avLst/>
            <a:gdLst/>
            <a:ahLst/>
            <a:cxnLst/>
            <a:rect l="l" t="t" r="r" b="b"/>
            <a:pathLst>
              <a:path w="2795905" h="1083310">
                <a:moveTo>
                  <a:pt x="1886331" y="0"/>
                </a:moveTo>
                <a:lnTo>
                  <a:pt x="1711883" y="0"/>
                </a:lnTo>
                <a:lnTo>
                  <a:pt x="0" y="1083310"/>
                </a:lnTo>
                <a:lnTo>
                  <a:pt x="174447" y="1083310"/>
                </a:lnTo>
                <a:lnTo>
                  <a:pt x="1886331" y="0"/>
                </a:lnTo>
                <a:close/>
              </a:path>
              <a:path w="2795905" h="1083310">
                <a:moveTo>
                  <a:pt x="2340876" y="0"/>
                </a:moveTo>
                <a:lnTo>
                  <a:pt x="2166416" y="0"/>
                </a:lnTo>
                <a:lnTo>
                  <a:pt x="454533" y="1083310"/>
                </a:lnTo>
                <a:lnTo>
                  <a:pt x="628980" y="1083310"/>
                </a:lnTo>
                <a:lnTo>
                  <a:pt x="2340876" y="0"/>
                </a:lnTo>
                <a:close/>
              </a:path>
              <a:path w="2795905" h="1083310">
                <a:moveTo>
                  <a:pt x="2795409" y="0"/>
                </a:moveTo>
                <a:lnTo>
                  <a:pt x="2620949" y="0"/>
                </a:lnTo>
                <a:lnTo>
                  <a:pt x="909066" y="1083310"/>
                </a:lnTo>
                <a:lnTo>
                  <a:pt x="1083525" y="1083310"/>
                </a:lnTo>
                <a:lnTo>
                  <a:pt x="2795409" y="0"/>
                </a:lnTo>
                <a:close/>
              </a:path>
            </a:pathLst>
          </a:custGeom>
          <a:solidFill>
            <a:srgbClr val="0078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29403" y="2046503"/>
            <a:ext cx="4885192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AE7A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339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AE7A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AE7A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233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82599" y="1550700"/>
            <a:ext cx="5561965" cy="3592829"/>
          </a:xfrm>
          <a:custGeom>
            <a:avLst/>
            <a:gdLst/>
            <a:ahLst/>
            <a:cxnLst/>
            <a:rect l="l" t="t" r="r" b="b"/>
            <a:pathLst>
              <a:path w="5561965" h="3592829">
                <a:moveTo>
                  <a:pt x="5561399" y="3592799"/>
                </a:moveTo>
                <a:lnTo>
                  <a:pt x="0" y="3592799"/>
                </a:lnTo>
                <a:lnTo>
                  <a:pt x="5561399" y="0"/>
                </a:lnTo>
                <a:lnTo>
                  <a:pt x="5561399" y="35927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" y="2824500"/>
            <a:ext cx="7370445" cy="2319020"/>
          </a:xfrm>
          <a:custGeom>
            <a:avLst/>
            <a:gdLst/>
            <a:ahLst/>
            <a:cxnLst/>
            <a:rect l="l" t="t" r="r" b="b"/>
            <a:pathLst>
              <a:path w="7370445" h="2319020">
                <a:moveTo>
                  <a:pt x="7370399" y="2318999"/>
                </a:moveTo>
                <a:lnTo>
                  <a:pt x="0" y="2318999"/>
                </a:lnTo>
                <a:lnTo>
                  <a:pt x="0" y="0"/>
                </a:lnTo>
                <a:lnTo>
                  <a:pt x="7370399" y="2318999"/>
                </a:lnTo>
                <a:close/>
              </a:path>
            </a:pathLst>
          </a:custGeom>
          <a:solidFill>
            <a:srgbClr val="C4A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03224" y="206250"/>
            <a:ext cx="8737600" cy="4731385"/>
          </a:xfrm>
          <a:custGeom>
            <a:avLst/>
            <a:gdLst/>
            <a:ahLst/>
            <a:cxnLst/>
            <a:rect l="l" t="t" r="r" b="b"/>
            <a:pathLst>
              <a:path w="8737600" h="4731385">
                <a:moveTo>
                  <a:pt x="8737499" y="4730999"/>
                </a:moveTo>
                <a:lnTo>
                  <a:pt x="0" y="4730999"/>
                </a:lnTo>
                <a:lnTo>
                  <a:pt x="0" y="0"/>
                </a:lnTo>
                <a:lnTo>
                  <a:pt x="8737499" y="0"/>
                </a:lnTo>
                <a:lnTo>
                  <a:pt x="8737499" y="4730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1577" y="903385"/>
            <a:ext cx="268084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AE7A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711" y="1653926"/>
            <a:ext cx="7308577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339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ssd14.org/cms/One.aspx?portalId=57448&amp;pageId=164533" TargetMode="External"/><Relationship Id="rId2" Type="http://schemas.openxmlformats.org/officeDocument/2006/relationships/hyperlink" Target="http://go.boarddocs.com/co/mssd14/Board.nsf/goto?open&amp;id=BN7QFJ691A90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b.org/Page/48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b.org/built-to-ser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9403" y="2046503"/>
            <a:ext cx="48202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10" dirty="0">
                <a:solidFill>
                  <a:srgbClr val="AE7A51"/>
                </a:solidFill>
                <a:latin typeface="Arial"/>
                <a:cs typeface="Arial"/>
              </a:rPr>
              <a:t>MSSD14</a:t>
            </a:r>
            <a:r>
              <a:rPr sz="6000" spc="-200" dirty="0">
                <a:solidFill>
                  <a:srgbClr val="AE7A51"/>
                </a:solidFill>
                <a:latin typeface="Arial"/>
                <a:cs typeface="Arial"/>
              </a:rPr>
              <a:t> </a:t>
            </a:r>
            <a:r>
              <a:rPr sz="6000" spc="-185" dirty="0">
                <a:solidFill>
                  <a:srgbClr val="AE7A51"/>
                </a:solidFill>
                <a:latin typeface="Arial"/>
                <a:cs typeface="Arial"/>
              </a:rPr>
              <a:t>BOE</a:t>
            </a:r>
            <a:endParaRPr sz="6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2275" y="3477039"/>
            <a:ext cx="38871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solidFill>
                  <a:srgbClr val="AE7A51"/>
                </a:solidFill>
                <a:latin typeface="Arial"/>
                <a:cs typeface="Arial"/>
              </a:rPr>
              <a:t>Informationa</a:t>
            </a:r>
            <a:r>
              <a:rPr sz="1800" spc="-20" dirty="0">
                <a:solidFill>
                  <a:srgbClr val="AE7A51"/>
                </a:solidFill>
                <a:latin typeface="Arial"/>
                <a:cs typeface="Arial"/>
              </a:rPr>
              <a:t>l</a:t>
            </a:r>
            <a:r>
              <a:rPr sz="1800" spc="-100" dirty="0">
                <a:solidFill>
                  <a:srgbClr val="AE7A51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AE7A51"/>
                </a:solidFill>
                <a:latin typeface="Arial"/>
                <a:cs typeface="Arial"/>
              </a:rPr>
              <a:t>Meeting</a:t>
            </a:r>
            <a:r>
              <a:rPr sz="1800" spc="-100" dirty="0">
                <a:solidFill>
                  <a:srgbClr val="AE7A51"/>
                </a:solidFill>
                <a:latin typeface="Arial"/>
                <a:cs typeface="Arial"/>
              </a:rPr>
              <a:t> </a:t>
            </a:r>
            <a:r>
              <a:rPr lang="en-US" sz="1800" spc="-50" dirty="0">
                <a:solidFill>
                  <a:srgbClr val="AE7A51"/>
                </a:solidFill>
                <a:latin typeface="Arial"/>
                <a:cs typeface="Arial"/>
              </a:rPr>
              <a:t>–</a:t>
            </a:r>
            <a:r>
              <a:rPr sz="1800" spc="-95" dirty="0">
                <a:solidFill>
                  <a:srgbClr val="AE7A51"/>
                </a:solidFill>
                <a:latin typeface="Arial"/>
                <a:cs typeface="Arial"/>
              </a:rPr>
              <a:t> </a:t>
            </a:r>
            <a:r>
              <a:rPr lang="en-US" sz="1800" spc="-45" dirty="0">
                <a:solidFill>
                  <a:srgbClr val="AE7A51"/>
                </a:solidFill>
                <a:latin typeface="Arial"/>
                <a:cs typeface="Arial"/>
              </a:rPr>
              <a:t>July 19, 2021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903385"/>
            <a:ext cx="63322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5" dirty="0"/>
              <a:t>An</a:t>
            </a:r>
            <a:r>
              <a:rPr spc="-75" dirty="0"/>
              <a:t> </a:t>
            </a:r>
            <a:r>
              <a:rPr spc="45" dirty="0"/>
              <a:t>introduction</a:t>
            </a:r>
            <a:r>
              <a:rPr spc="-75" dirty="0"/>
              <a:t> </a:t>
            </a:r>
            <a:r>
              <a:rPr spc="90" dirty="0"/>
              <a:t>to</a:t>
            </a:r>
            <a:r>
              <a:rPr spc="-75" dirty="0"/>
              <a:t> </a:t>
            </a:r>
            <a:r>
              <a:rPr i="1" u="heavy" spc="-15" dirty="0">
                <a:uFill>
                  <a:solidFill>
                    <a:srgbClr val="AE7A51"/>
                  </a:solidFill>
                </a:uFill>
                <a:latin typeface="Arial"/>
                <a:cs typeface="Arial"/>
              </a:rPr>
              <a:t>Policy</a:t>
            </a:r>
            <a:r>
              <a:rPr i="1" u="heavy" spc="-75" dirty="0">
                <a:uFill>
                  <a:solidFill>
                    <a:srgbClr val="AE7A51"/>
                  </a:solidFill>
                </a:uFill>
                <a:latin typeface="Arial"/>
                <a:cs typeface="Arial"/>
              </a:rPr>
              <a:t> </a:t>
            </a:r>
            <a:r>
              <a:rPr i="1" u="heavy" spc="-35" dirty="0">
                <a:uFill>
                  <a:solidFill>
                    <a:srgbClr val="AE7A51"/>
                  </a:solidFill>
                </a:uFill>
                <a:latin typeface="Arial"/>
                <a:cs typeface="Arial"/>
              </a:rPr>
              <a:t>Governance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3865" marR="5080" indent="-299085">
              <a:lnSpc>
                <a:spcPct val="114599"/>
              </a:lnSpc>
              <a:spcBef>
                <a:spcPts val="100"/>
              </a:spcBef>
              <a:buChar char="-"/>
              <a:tabLst>
                <a:tab pos="444500" algn="l"/>
                <a:tab pos="445134" algn="l"/>
              </a:tabLst>
            </a:pPr>
            <a:r>
              <a:rPr spc="-95" dirty="0"/>
              <a:t>Policy </a:t>
            </a:r>
            <a:r>
              <a:rPr spc="-100" dirty="0"/>
              <a:t>Governance, </a:t>
            </a:r>
            <a:r>
              <a:rPr spc="-65" dirty="0"/>
              <a:t>created </a:t>
            </a:r>
            <a:r>
              <a:rPr spc="-75" dirty="0"/>
              <a:t>by Dr. </a:t>
            </a:r>
            <a:r>
              <a:rPr spc="-130" dirty="0"/>
              <a:t>John </a:t>
            </a:r>
            <a:r>
              <a:rPr spc="-100" dirty="0"/>
              <a:t>Carver, </a:t>
            </a:r>
            <a:r>
              <a:rPr spc="-95" dirty="0"/>
              <a:t>is </a:t>
            </a:r>
            <a:r>
              <a:rPr spc="-140" dirty="0"/>
              <a:t>a </a:t>
            </a:r>
            <a:r>
              <a:rPr spc="-60" dirty="0"/>
              <a:t>model </a:t>
            </a:r>
            <a:r>
              <a:rPr spc="-5" dirty="0"/>
              <a:t>of </a:t>
            </a:r>
            <a:r>
              <a:rPr spc="-95" dirty="0"/>
              <a:t>governance </a:t>
            </a:r>
            <a:r>
              <a:rPr spc="-90" dirty="0"/>
              <a:t> </a:t>
            </a:r>
            <a:r>
              <a:rPr spc="-95" dirty="0"/>
              <a:t>designed</a:t>
            </a:r>
            <a:r>
              <a:rPr spc="-90" dirty="0"/>
              <a:t> </a:t>
            </a:r>
            <a:r>
              <a:rPr spc="20" dirty="0"/>
              <a:t>to</a:t>
            </a:r>
            <a:r>
              <a:rPr spc="-95" dirty="0"/>
              <a:t> </a:t>
            </a:r>
            <a:r>
              <a:rPr spc="-60" dirty="0"/>
              <a:t>empower</a:t>
            </a:r>
            <a:r>
              <a:rPr spc="-90" dirty="0"/>
              <a:t> </a:t>
            </a:r>
            <a:r>
              <a:rPr spc="-140" dirty="0"/>
              <a:t>a</a:t>
            </a:r>
            <a:r>
              <a:rPr spc="-90" dirty="0"/>
              <a:t> </a:t>
            </a:r>
            <a:r>
              <a:rPr spc="-95" dirty="0"/>
              <a:t>Board</a:t>
            </a:r>
            <a:r>
              <a:rPr spc="-90" dirty="0"/>
              <a:t> </a:t>
            </a:r>
            <a:r>
              <a:rPr spc="-5" dirty="0"/>
              <a:t>of</a:t>
            </a:r>
            <a:r>
              <a:rPr spc="-90" dirty="0"/>
              <a:t> </a:t>
            </a:r>
            <a:r>
              <a:rPr spc="-85" dirty="0"/>
              <a:t>Education </a:t>
            </a:r>
            <a:r>
              <a:rPr spc="-180" dirty="0"/>
              <a:t>(BOE)</a:t>
            </a:r>
            <a:r>
              <a:rPr spc="-90" dirty="0"/>
              <a:t> </a:t>
            </a:r>
            <a:r>
              <a:rPr spc="20" dirty="0"/>
              <a:t>to</a:t>
            </a:r>
            <a:r>
              <a:rPr spc="-90" dirty="0"/>
              <a:t> </a:t>
            </a:r>
            <a:r>
              <a:rPr spc="5" dirty="0"/>
              <a:t>fulfill</a:t>
            </a:r>
            <a:r>
              <a:rPr spc="-90" dirty="0"/>
              <a:t> </a:t>
            </a:r>
            <a:r>
              <a:rPr spc="-30" dirty="0"/>
              <a:t>its</a:t>
            </a:r>
            <a:r>
              <a:rPr spc="-95" dirty="0"/>
              <a:t> </a:t>
            </a:r>
            <a:r>
              <a:rPr spc="-45" dirty="0"/>
              <a:t>obligation</a:t>
            </a:r>
            <a:r>
              <a:rPr spc="-85" dirty="0"/>
              <a:t> </a:t>
            </a:r>
            <a:r>
              <a:rPr spc="-10" dirty="0"/>
              <a:t>of </a:t>
            </a:r>
            <a:r>
              <a:rPr spc="-484" dirty="0"/>
              <a:t> </a:t>
            </a:r>
            <a:r>
              <a:rPr spc="-45" dirty="0"/>
              <a:t>accountability</a:t>
            </a:r>
            <a:r>
              <a:rPr spc="-95" dirty="0"/>
              <a:t> </a:t>
            </a:r>
            <a:r>
              <a:rPr spc="5" dirty="0"/>
              <a:t>for</a:t>
            </a:r>
            <a:r>
              <a:rPr spc="-95" dirty="0"/>
              <a:t> </a:t>
            </a:r>
            <a:r>
              <a:rPr spc="-25" dirty="0"/>
              <a:t>the</a:t>
            </a:r>
            <a:r>
              <a:rPr spc="-95" dirty="0"/>
              <a:t> </a:t>
            </a:r>
            <a:r>
              <a:rPr spc="-65" dirty="0"/>
              <a:t>organization</a:t>
            </a:r>
            <a:r>
              <a:rPr spc="-95" dirty="0"/>
              <a:t> </a:t>
            </a:r>
            <a:r>
              <a:rPr spc="55" dirty="0"/>
              <a:t>it</a:t>
            </a:r>
            <a:r>
              <a:rPr spc="-100" dirty="0"/>
              <a:t> </a:t>
            </a:r>
            <a:r>
              <a:rPr spc="-95" dirty="0"/>
              <a:t>governs </a:t>
            </a:r>
            <a:r>
              <a:rPr spc="-60" dirty="0"/>
              <a:t>on</a:t>
            </a:r>
            <a:r>
              <a:rPr spc="-95" dirty="0"/>
              <a:t> </a:t>
            </a:r>
            <a:r>
              <a:rPr spc="-55" dirty="0"/>
              <a:t>behalf</a:t>
            </a:r>
            <a:r>
              <a:rPr spc="-95" dirty="0"/>
              <a:t> </a:t>
            </a:r>
            <a:r>
              <a:rPr spc="-5" dirty="0"/>
              <a:t>of</a:t>
            </a:r>
            <a:r>
              <a:rPr spc="-90" dirty="0"/>
              <a:t> </a:t>
            </a:r>
            <a:r>
              <a:rPr spc="-25" dirty="0"/>
              <a:t>the</a:t>
            </a:r>
            <a:r>
              <a:rPr spc="-100" dirty="0"/>
              <a:t> </a:t>
            </a:r>
            <a:r>
              <a:rPr spc="-70" dirty="0"/>
              <a:t>owners.</a:t>
            </a:r>
          </a:p>
          <a:p>
            <a:pPr marL="132715">
              <a:lnSpc>
                <a:spcPct val="100000"/>
              </a:lnSpc>
              <a:buClr>
                <a:srgbClr val="233944"/>
              </a:buClr>
              <a:buFont typeface="Arial"/>
              <a:buChar char="-"/>
            </a:pPr>
            <a:endParaRPr sz="2150"/>
          </a:p>
          <a:p>
            <a:pPr marL="443865" marR="15240" indent="-299085">
              <a:lnSpc>
                <a:spcPct val="114599"/>
              </a:lnSpc>
              <a:buChar char="-"/>
              <a:tabLst>
                <a:tab pos="444500" algn="l"/>
                <a:tab pos="445134" algn="l"/>
              </a:tabLst>
            </a:pPr>
            <a:r>
              <a:rPr spc="-135" dirty="0"/>
              <a:t>The </a:t>
            </a:r>
            <a:r>
              <a:rPr spc="-60" dirty="0"/>
              <a:t>model </a:t>
            </a:r>
            <a:r>
              <a:rPr spc="-100" dirty="0"/>
              <a:t>enables </a:t>
            </a:r>
            <a:r>
              <a:rPr spc="-25" dirty="0"/>
              <a:t>the </a:t>
            </a:r>
            <a:r>
              <a:rPr spc="-254" dirty="0"/>
              <a:t>BOE </a:t>
            </a:r>
            <a:r>
              <a:rPr spc="20" dirty="0"/>
              <a:t>to </a:t>
            </a:r>
            <a:r>
              <a:rPr spc="-85" dirty="0"/>
              <a:t>focus </a:t>
            </a:r>
            <a:r>
              <a:rPr spc="-60" dirty="0"/>
              <a:t>on </a:t>
            </a:r>
            <a:r>
              <a:rPr spc="-25" dirty="0"/>
              <a:t>the </a:t>
            </a:r>
            <a:r>
              <a:rPr spc="-60" dirty="0"/>
              <a:t>larger </a:t>
            </a:r>
            <a:r>
              <a:rPr spc="-120" dirty="0"/>
              <a:t>issues, </a:t>
            </a:r>
            <a:r>
              <a:rPr spc="20" dirty="0"/>
              <a:t>to </a:t>
            </a:r>
            <a:r>
              <a:rPr spc="-105" dirty="0"/>
              <a:t>have </a:t>
            </a:r>
            <a:r>
              <a:rPr spc="-100" dirty="0"/>
              <a:t>an </a:t>
            </a:r>
            <a:r>
              <a:rPr spc="-95" dirty="0"/>
              <a:t> </a:t>
            </a:r>
            <a:r>
              <a:rPr spc="-35" dirty="0"/>
              <a:t>outward</a:t>
            </a:r>
            <a:r>
              <a:rPr spc="-90" dirty="0"/>
              <a:t> </a:t>
            </a:r>
            <a:r>
              <a:rPr spc="-65" dirty="0"/>
              <a:t>vision,</a:t>
            </a:r>
            <a:r>
              <a:rPr spc="-90" dirty="0"/>
              <a:t> </a:t>
            </a:r>
            <a:r>
              <a:rPr spc="20" dirty="0"/>
              <a:t>to</a:t>
            </a:r>
            <a:r>
              <a:rPr spc="-95" dirty="0"/>
              <a:t> </a:t>
            </a:r>
            <a:r>
              <a:rPr spc="-75" dirty="0"/>
              <a:t>delegate</a:t>
            </a:r>
            <a:r>
              <a:rPr spc="-85" dirty="0"/>
              <a:t> </a:t>
            </a:r>
            <a:r>
              <a:rPr spc="5" dirty="0"/>
              <a:t>with</a:t>
            </a:r>
            <a:r>
              <a:rPr spc="-95" dirty="0"/>
              <a:t> </a:t>
            </a:r>
            <a:r>
              <a:rPr spc="-40" dirty="0"/>
              <a:t>clarity,</a:t>
            </a:r>
            <a:r>
              <a:rPr spc="-90" dirty="0"/>
              <a:t> </a:t>
            </a:r>
            <a:r>
              <a:rPr spc="20" dirty="0"/>
              <a:t>to</a:t>
            </a:r>
            <a:r>
              <a:rPr spc="-95" dirty="0"/>
              <a:t> </a:t>
            </a:r>
            <a:r>
              <a:rPr spc="-30" dirty="0"/>
              <a:t>control</a:t>
            </a:r>
            <a:r>
              <a:rPr spc="-90" dirty="0"/>
              <a:t> </a:t>
            </a:r>
            <a:r>
              <a:rPr spc="-25" dirty="0"/>
              <a:t>the</a:t>
            </a:r>
            <a:r>
              <a:rPr spc="-90" dirty="0"/>
              <a:t> </a:t>
            </a:r>
            <a:r>
              <a:rPr spc="-85" dirty="0"/>
              <a:t>school</a:t>
            </a:r>
            <a:r>
              <a:rPr spc="-90" dirty="0"/>
              <a:t> </a:t>
            </a:r>
            <a:r>
              <a:rPr spc="-35" dirty="0"/>
              <a:t>district’s</a:t>
            </a:r>
            <a:r>
              <a:rPr spc="-85" dirty="0"/>
              <a:t> </a:t>
            </a:r>
            <a:r>
              <a:rPr spc="-35" dirty="0"/>
              <a:t>job </a:t>
            </a:r>
            <a:r>
              <a:rPr spc="-484" dirty="0"/>
              <a:t> </a:t>
            </a:r>
            <a:r>
              <a:rPr dirty="0"/>
              <a:t>without </a:t>
            </a:r>
            <a:r>
              <a:rPr spc="-65" dirty="0"/>
              <a:t>meddling </a:t>
            </a:r>
            <a:r>
              <a:rPr spc="-25" dirty="0"/>
              <a:t>in </a:t>
            </a:r>
            <a:r>
              <a:rPr spc="-45" dirty="0"/>
              <a:t>administrative </a:t>
            </a:r>
            <a:r>
              <a:rPr spc="-60" dirty="0"/>
              <a:t>details, </a:t>
            </a:r>
            <a:r>
              <a:rPr spc="20" dirty="0"/>
              <a:t>to </a:t>
            </a:r>
            <a:r>
              <a:rPr spc="-60" dirty="0"/>
              <a:t>rigorously </a:t>
            </a:r>
            <a:r>
              <a:rPr spc="-70" dirty="0"/>
              <a:t>evaluate </a:t>
            </a:r>
            <a:r>
              <a:rPr spc="-25" dirty="0"/>
              <a:t>the </a:t>
            </a:r>
            <a:r>
              <a:rPr spc="-20" dirty="0"/>
              <a:t> </a:t>
            </a:r>
            <a:r>
              <a:rPr spc="-80" dirty="0"/>
              <a:t>accomplishments</a:t>
            </a:r>
            <a:r>
              <a:rPr spc="-95" dirty="0"/>
              <a:t> </a:t>
            </a:r>
            <a:r>
              <a:rPr spc="-5" dirty="0"/>
              <a:t>of</a:t>
            </a:r>
            <a:r>
              <a:rPr spc="-90" dirty="0"/>
              <a:t> </a:t>
            </a:r>
            <a:r>
              <a:rPr spc="-25" dirty="0"/>
              <a:t>the</a:t>
            </a:r>
            <a:r>
              <a:rPr spc="-95" dirty="0"/>
              <a:t> </a:t>
            </a:r>
            <a:r>
              <a:rPr spc="-85" dirty="0"/>
              <a:t>school</a:t>
            </a:r>
            <a:r>
              <a:rPr spc="-90" dirty="0"/>
              <a:t> </a:t>
            </a:r>
            <a:r>
              <a:rPr spc="-25" dirty="0"/>
              <a:t>district;</a:t>
            </a:r>
            <a:r>
              <a:rPr spc="-90" dirty="0"/>
              <a:t> </a:t>
            </a:r>
            <a:r>
              <a:rPr spc="20" dirty="0"/>
              <a:t>to</a:t>
            </a:r>
            <a:r>
              <a:rPr spc="-95" dirty="0"/>
              <a:t> </a:t>
            </a:r>
            <a:r>
              <a:rPr spc="-5" dirty="0"/>
              <a:t>truly</a:t>
            </a:r>
            <a:r>
              <a:rPr spc="-95" dirty="0"/>
              <a:t> </a:t>
            </a:r>
            <a:r>
              <a:rPr spc="-80" dirty="0"/>
              <a:t>lead</a:t>
            </a:r>
            <a:r>
              <a:rPr spc="-95" dirty="0"/>
              <a:t> </a:t>
            </a:r>
            <a:r>
              <a:rPr spc="-25" dirty="0"/>
              <a:t>the</a:t>
            </a:r>
            <a:r>
              <a:rPr spc="-95" dirty="0"/>
              <a:t> </a:t>
            </a:r>
            <a:r>
              <a:rPr spc="-85" dirty="0"/>
              <a:t>school</a:t>
            </a:r>
            <a:r>
              <a:rPr spc="-90" dirty="0"/>
              <a:t> </a:t>
            </a:r>
            <a:r>
              <a:rPr spc="-25" dirty="0"/>
              <a:t>district.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903385"/>
            <a:ext cx="53409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Principles</a:t>
            </a:r>
            <a:r>
              <a:rPr spc="-85" dirty="0"/>
              <a:t> </a:t>
            </a:r>
            <a:r>
              <a:rPr spc="70" dirty="0"/>
              <a:t>of</a:t>
            </a:r>
            <a:r>
              <a:rPr spc="-95" dirty="0"/>
              <a:t> </a:t>
            </a:r>
            <a:r>
              <a:rPr i="1" u="heavy" spc="-15" dirty="0">
                <a:uFill>
                  <a:solidFill>
                    <a:srgbClr val="AE7A51"/>
                  </a:solidFill>
                </a:uFill>
                <a:latin typeface="Arial"/>
                <a:cs typeface="Arial"/>
              </a:rPr>
              <a:t>Policy</a:t>
            </a:r>
            <a:r>
              <a:rPr i="1" u="heavy" spc="-80" dirty="0">
                <a:uFill>
                  <a:solidFill>
                    <a:srgbClr val="AE7A51"/>
                  </a:solidFill>
                </a:uFill>
                <a:latin typeface="Arial"/>
                <a:cs typeface="Arial"/>
              </a:rPr>
              <a:t> </a:t>
            </a:r>
            <a:r>
              <a:rPr i="1" u="heavy" spc="-35" dirty="0">
                <a:uFill>
                  <a:solidFill>
                    <a:srgbClr val="AE7A51"/>
                  </a:solidFill>
                </a:uFill>
                <a:latin typeface="Arial"/>
                <a:cs typeface="Arial"/>
              </a:rPr>
              <a:t>Governance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489" y="1422625"/>
            <a:ext cx="7953375" cy="316865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558800" indent="-419734">
              <a:lnSpc>
                <a:spcPct val="100000"/>
              </a:lnSpc>
              <a:spcBef>
                <a:spcPts val="4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Owner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33944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f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schoo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l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district.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254" dirty="0">
                <a:solidFill>
                  <a:srgbClr val="233944"/>
                </a:solidFill>
                <a:latin typeface="Arial"/>
                <a:cs typeface="Arial"/>
              </a:rPr>
              <a:t>BOE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decisions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are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predominately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policy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decisions.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265" dirty="0">
                <a:solidFill>
                  <a:srgbClr val="233944"/>
                </a:solidFill>
                <a:latin typeface="Arial"/>
                <a:cs typeface="Arial"/>
              </a:rPr>
              <a:t>BO</a:t>
            </a:r>
            <a:r>
              <a:rPr sz="1800" spc="-240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233944"/>
                </a:solidFill>
                <a:latin typeface="Arial"/>
                <a:cs typeface="Arial"/>
              </a:rPr>
              <a:t>speak</a:t>
            </a:r>
            <a:r>
              <a:rPr sz="1800" spc="-125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233944"/>
                </a:solidFill>
                <a:latin typeface="Arial"/>
                <a:cs typeface="Arial"/>
              </a:rPr>
              <a:t>wit</a:t>
            </a:r>
            <a:r>
              <a:rPr sz="1800" spc="10" dirty="0">
                <a:solidFill>
                  <a:srgbClr val="233944"/>
                </a:solidFill>
                <a:latin typeface="Arial"/>
                <a:cs typeface="Arial"/>
              </a:rPr>
              <a:t>h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on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voic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7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on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governin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g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233944"/>
                </a:solidFill>
                <a:latin typeface="Arial"/>
                <a:cs typeface="Arial"/>
              </a:rPr>
              <a:t>body.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165" dirty="0">
                <a:solidFill>
                  <a:srgbClr val="233944"/>
                </a:solidFill>
                <a:latin typeface="Arial"/>
                <a:cs typeface="Arial"/>
              </a:rPr>
              <a:t>Ends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Policies: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233944"/>
                </a:solidFill>
                <a:latin typeface="Arial"/>
                <a:cs typeface="Arial"/>
              </a:rPr>
              <a:t>what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233944"/>
                </a:solidFill>
                <a:latin typeface="Arial"/>
                <a:cs typeface="Arial"/>
              </a:rPr>
              <a:t>result,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233944"/>
                </a:solidFill>
                <a:latin typeface="Arial"/>
                <a:cs typeface="Arial"/>
              </a:rPr>
              <a:t>for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whom,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33944"/>
                </a:solidFill>
                <a:latin typeface="Arial"/>
                <a:cs typeface="Arial"/>
              </a:rPr>
              <a:t>at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233944"/>
                </a:solidFill>
                <a:latin typeface="Arial"/>
                <a:cs typeface="Arial"/>
              </a:rPr>
              <a:t>what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cost?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105" dirty="0">
                <a:solidFill>
                  <a:srgbClr val="233944"/>
                </a:solidFill>
                <a:latin typeface="Arial"/>
                <a:cs typeface="Arial"/>
              </a:rPr>
              <a:t>Governanc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e </a:t>
            </a:r>
            <a:r>
              <a:rPr sz="1800" spc="-135" dirty="0">
                <a:solidFill>
                  <a:srgbClr val="233944"/>
                </a:solidFill>
                <a:latin typeface="Arial"/>
                <a:cs typeface="Arial"/>
              </a:rPr>
              <a:t>Process</a:t>
            </a:r>
            <a:r>
              <a:rPr sz="1800" spc="-70" dirty="0">
                <a:solidFill>
                  <a:srgbClr val="233944"/>
                </a:solidFill>
                <a:latin typeface="Arial"/>
                <a:cs typeface="Arial"/>
              </a:rPr>
              <a:t>: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wor</a:t>
            </a:r>
            <a:r>
              <a:rPr sz="1800" spc="-30" dirty="0">
                <a:solidFill>
                  <a:srgbClr val="233944"/>
                </a:solidFill>
                <a:latin typeface="Arial"/>
                <a:cs typeface="Arial"/>
              </a:rPr>
              <a:t>k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233944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f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04" dirty="0">
                <a:solidFill>
                  <a:srgbClr val="233944"/>
                </a:solidFill>
                <a:latin typeface="Arial"/>
                <a:cs typeface="Arial"/>
              </a:rPr>
              <a:t>BOE.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Executive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Limitations: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4" dirty="0">
                <a:solidFill>
                  <a:srgbClr val="233944"/>
                </a:solidFill>
                <a:latin typeface="Arial"/>
                <a:cs typeface="Arial"/>
              </a:rPr>
              <a:t>BOE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10" dirty="0">
                <a:solidFill>
                  <a:srgbClr val="233944"/>
                </a:solidFill>
                <a:latin typeface="Arial"/>
                <a:cs typeface="Arial"/>
              </a:rPr>
              <a:t>places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boundaries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233944"/>
                </a:solidFill>
                <a:latin typeface="Arial"/>
                <a:cs typeface="Arial"/>
              </a:rPr>
              <a:t>on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superintendent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Means.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265" dirty="0">
                <a:solidFill>
                  <a:srgbClr val="233944"/>
                </a:solidFill>
                <a:latin typeface="Arial"/>
                <a:cs typeface="Arial"/>
              </a:rPr>
              <a:t>BO</a:t>
            </a:r>
            <a:r>
              <a:rPr sz="1800" spc="-240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233944"/>
                </a:solidFill>
                <a:latin typeface="Arial"/>
                <a:cs typeface="Arial"/>
              </a:rPr>
              <a:t>policie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233944"/>
                </a:solidFill>
                <a:latin typeface="Arial"/>
                <a:cs typeface="Arial"/>
              </a:rPr>
              <a:t>star</a:t>
            </a:r>
            <a:r>
              <a:rPr sz="1800" spc="-15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broadly.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70" dirty="0">
                <a:solidFill>
                  <a:srgbClr val="233944"/>
                </a:solidFill>
                <a:latin typeface="Arial"/>
                <a:cs typeface="Arial"/>
              </a:rPr>
              <a:t>Board-Superintendent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5" dirty="0">
                <a:solidFill>
                  <a:srgbClr val="233944"/>
                </a:solidFill>
                <a:latin typeface="Arial"/>
                <a:cs typeface="Arial"/>
              </a:rPr>
              <a:t>Linkage: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4" dirty="0">
                <a:solidFill>
                  <a:srgbClr val="233944"/>
                </a:solidFill>
                <a:latin typeface="Arial"/>
                <a:cs typeface="Arial"/>
              </a:rPr>
              <a:t>BOE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delegates </a:t>
            </a:r>
            <a:r>
              <a:rPr sz="1800" spc="20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superintendent.</a:t>
            </a:r>
            <a:endParaRPr sz="1800">
              <a:latin typeface="Arial"/>
              <a:cs typeface="Arial"/>
            </a:endParaRPr>
          </a:p>
          <a:p>
            <a:pPr marL="558800" indent="-419734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254" dirty="0">
                <a:solidFill>
                  <a:srgbClr val="233944"/>
                </a:solidFill>
                <a:latin typeface="Arial"/>
                <a:cs typeface="Arial"/>
              </a:rPr>
              <a:t>BOE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delegates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only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superintendent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233944"/>
                </a:solidFill>
                <a:latin typeface="Arial"/>
                <a:cs typeface="Arial"/>
              </a:rPr>
              <a:t>who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5" dirty="0">
                <a:solidFill>
                  <a:srgbClr val="233944"/>
                </a:solidFill>
                <a:latin typeface="Arial"/>
                <a:cs typeface="Arial"/>
              </a:rPr>
              <a:t>uses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reasonable 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interpretations.</a:t>
            </a:r>
            <a:endParaRPr sz="1800">
              <a:latin typeface="Arial"/>
              <a:cs typeface="Arial"/>
            </a:endParaRPr>
          </a:p>
          <a:p>
            <a:pPr marL="558800" indent="-546735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AutoNum type="arabicPeriod"/>
              <a:tabLst>
                <a:tab pos="558800" algn="l"/>
                <a:tab pos="559435" algn="l"/>
              </a:tabLst>
            </a:pPr>
            <a:r>
              <a:rPr sz="1800" spc="-254" dirty="0">
                <a:solidFill>
                  <a:srgbClr val="233944"/>
                </a:solidFill>
                <a:latin typeface="Arial"/>
                <a:cs typeface="Arial"/>
              </a:rPr>
              <a:t>BOE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monitors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superintendent’s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progress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233944"/>
                </a:solidFill>
                <a:latin typeface="Arial"/>
                <a:cs typeface="Arial"/>
              </a:rPr>
              <a:t>or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233944"/>
                </a:solidFill>
                <a:latin typeface="Arial"/>
                <a:cs typeface="Arial"/>
              </a:rPr>
              <a:t>results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65" dirty="0">
                <a:solidFill>
                  <a:srgbClr val="233944"/>
                </a:solidFill>
                <a:latin typeface="Arial"/>
                <a:cs typeface="Arial"/>
              </a:rPr>
              <a:t>Ends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Policies.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903385"/>
            <a:ext cx="58832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Where</a:t>
            </a:r>
            <a:r>
              <a:rPr spc="-70" dirty="0"/>
              <a:t> </a:t>
            </a:r>
            <a:r>
              <a:rPr spc="90" dirty="0"/>
              <a:t>to</a:t>
            </a:r>
            <a:r>
              <a:rPr spc="-70" dirty="0"/>
              <a:t> </a:t>
            </a:r>
            <a:r>
              <a:rPr spc="95" dirty="0"/>
              <a:t>ﬁnd</a:t>
            </a:r>
            <a:r>
              <a:rPr spc="-70" dirty="0"/>
              <a:t> </a:t>
            </a:r>
            <a:r>
              <a:rPr spc="-95" dirty="0"/>
              <a:t>BOE</a:t>
            </a:r>
            <a:r>
              <a:rPr spc="-70" dirty="0"/>
              <a:t> </a:t>
            </a:r>
            <a:r>
              <a:rPr spc="-45" dirty="0"/>
              <a:t>Policies:</a:t>
            </a:r>
            <a:r>
              <a:rPr spc="-70" dirty="0"/>
              <a:t> </a:t>
            </a:r>
            <a:r>
              <a:rPr u="heavy" spc="5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hlinkClick r:id="rId2"/>
              </a:rPr>
              <a:t>BBDA</a:t>
            </a:r>
            <a:endParaRPr u="heavy" spc="55" dirty="0">
              <a:solidFill>
                <a:srgbClr val="3D4594"/>
              </a:solidFill>
              <a:uFill>
                <a:solidFill>
                  <a:srgbClr val="3D4594"/>
                </a:solidFill>
              </a:uFill>
              <a:hlinkClick r:id="rId3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B7CAEB-E25D-DF4F-BEE6-8569D1639A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75" y="1504950"/>
            <a:ext cx="6019800" cy="30388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489234"/>
            <a:ext cx="50634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Election</a:t>
            </a:r>
            <a:r>
              <a:rPr spc="-60" dirty="0"/>
              <a:t> </a:t>
            </a:r>
            <a:r>
              <a:rPr spc="-15" dirty="0"/>
              <a:t>Timelines</a:t>
            </a:r>
            <a:r>
              <a:rPr spc="-60" dirty="0"/>
              <a:t> </a:t>
            </a:r>
            <a:r>
              <a:rPr spc="10" dirty="0"/>
              <a:t>and</a:t>
            </a:r>
            <a:r>
              <a:rPr spc="-60" dirty="0"/>
              <a:t> </a:t>
            </a:r>
            <a:r>
              <a:rPr spc="-30" dirty="0"/>
              <a:t>Events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925" y="1038431"/>
            <a:ext cx="8037830" cy="330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Importan</a:t>
            </a:r>
            <a:r>
              <a:rPr sz="1800" b="1" spc="-50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Dates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59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30" dirty="0">
                <a:solidFill>
                  <a:srgbClr val="233944"/>
                </a:solidFill>
                <a:latin typeface="Arial"/>
                <a:cs typeface="Arial"/>
              </a:rPr>
              <a:t>Aug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sz="1800" spc="-100" dirty="0">
                <a:solidFill>
                  <a:srgbClr val="233944"/>
                </a:solidFill>
                <a:latin typeface="Arial"/>
                <a:cs typeface="Arial"/>
              </a:rPr>
              <a:t>4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-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233944"/>
                </a:solidFill>
                <a:latin typeface="Arial"/>
                <a:cs typeface="Arial"/>
              </a:rPr>
              <a:t>First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5" dirty="0">
                <a:solidFill>
                  <a:srgbClr val="233944"/>
                </a:solidFill>
                <a:latin typeface="Arial"/>
                <a:cs typeface="Arial"/>
              </a:rPr>
              <a:t>Day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nominations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petitions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may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be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circulated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30" dirty="0">
                <a:solidFill>
                  <a:srgbClr val="233944"/>
                </a:solidFill>
                <a:latin typeface="Arial"/>
                <a:cs typeface="Arial"/>
              </a:rPr>
              <a:t>Aug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spc="-65" dirty="0">
                <a:solidFill>
                  <a:srgbClr val="233944"/>
                </a:solidFill>
                <a:latin typeface="Arial"/>
                <a:cs typeface="Arial"/>
              </a:rPr>
              <a:t>27</a:t>
            </a:r>
            <a:r>
              <a:rPr sz="1800" spc="-65" dirty="0">
                <a:solidFill>
                  <a:srgbClr val="233944"/>
                </a:solidFill>
                <a:latin typeface="Arial"/>
                <a:cs typeface="Arial"/>
              </a:rPr>
              <a:t>-Nominations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petitions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accompanying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forms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233944"/>
                </a:solidFill>
                <a:latin typeface="Arial"/>
                <a:cs typeface="Arial"/>
              </a:rPr>
              <a:t>must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be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filed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by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this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date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30" dirty="0">
                <a:solidFill>
                  <a:srgbClr val="233944"/>
                </a:solidFill>
                <a:latin typeface="Arial"/>
                <a:cs typeface="Arial"/>
              </a:rPr>
              <a:t>Aug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30-Deadline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233944"/>
                </a:solidFill>
                <a:latin typeface="Arial"/>
                <a:cs typeface="Arial"/>
              </a:rPr>
              <a:t>file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7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233944"/>
                </a:solidFill>
                <a:latin typeface="Arial"/>
                <a:cs typeface="Arial"/>
              </a:rPr>
              <a:t>write-in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233944"/>
                </a:solidFill>
                <a:latin typeface="Arial"/>
                <a:cs typeface="Arial"/>
              </a:rPr>
              <a:t>candidate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14" dirty="0">
                <a:solidFill>
                  <a:srgbClr val="233944"/>
                </a:solidFill>
                <a:latin typeface="Arial"/>
                <a:cs typeface="Arial"/>
              </a:rPr>
              <a:t>Sept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3-First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date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district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may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cancel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election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233944"/>
                </a:solidFill>
                <a:latin typeface="Arial"/>
                <a:cs typeface="Arial"/>
              </a:rPr>
              <a:t>if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233944"/>
                </a:solidFill>
                <a:latin typeface="Arial"/>
                <a:cs typeface="Arial"/>
              </a:rPr>
              <a:t>no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contest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05">
                <a:solidFill>
                  <a:srgbClr val="233944"/>
                </a:solidFill>
                <a:latin typeface="Arial"/>
                <a:cs typeface="Arial"/>
              </a:rPr>
              <a:t>No</a:t>
            </a:r>
            <a:r>
              <a:rPr sz="1800" spc="-80">
                <a:solidFill>
                  <a:srgbClr val="233944"/>
                </a:solidFill>
                <a:latin typeface="Arial"/>
                <a:cs typeface="Arial"/>
              </a:rPr>
              <a:t>v</a:t>
            </a:r>
            <a:r>
              <a:rPr sz="1800" spc="-10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sz="1800" spc="-100">
                <a:solidFill>
                  <a:srgbClr val="233944"/>
                </a:solidFill>
                <a:latin typeface="Arial"/>
                <a:cs typeface="Arial"/>
              </a:rPr>
              <a:t>2</a:t>
            </a:r>
            <a:r>
              <a:rPr sz="1800" spc="-10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Electio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n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5" dirty="0">
                <a:solidFill>
                  <a:srgbClr val="233944"/>
                </a:solidFill>
                <a:latin typeface="Arial"/>
                <a:cs typeface="Arial"/>
              </a:rPr>
              <a:t>Day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Ge</a:t>
            </a:r>
            <a:r>
              <a:rPr sz="1800" b="1" spc="-65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ready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b="1" spc="-70" dirty="0">
                <a:solidFill>
                  <a:srgbClr val="233944"/>
                </a:solidFill>
                <a:latin typeface="Arial"/>
                <a:cs typeface="Arial"/>
              </a:rPr>
              <a:t>o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hon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you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233944"/>
                </a:solidFill>
                <a:latin typeface="Arial"/>
                <a:cs typeface="Arial"/>
              </a:rPr>
              <a:t>speakin</a:t>
            </a:r>
            <a:r>
              <a:rPr sz="1800" b="1" spc="-170" dirty="0">
                <a:solidFill>
                  <a:srgbClr val="233944"/>
                </a:solidFill>
                <a:latin typeface="Arial"/>
                <a:cs typeface="Arial"/>
              </a:rPr>
              <a:t>g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an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d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writin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g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233944"/>
                </a:solidFill>
                <a:latin typeface="Arial"/>
                <a:cs typeface="Arial"/>
              </a:rPr>
              <a:t>skills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59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Numerous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233944"/>
                </a:solidFill>
                <a:latin typeface="Arial"/>
                <a:cs typeface="Arial"/>
              </a:rPr>
              <a:t>candidate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forums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233944"/>
                </a:solidFill>
                <a:latin typeface="Arial"/>
                <a:cs typeface="Arial"/>
              </a:rPr>
              <a:t>publications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90"/>
              </a:spcBef>
            </a:pPr>
            <a:r>
              <a:rPr sz="1800" u="heavy" spc="-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CASB</a:t>
            </a:r>
            <a:r>
              <a:rPr sz="1800" u="heavy" spc="-1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spc="-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Guide</a:t>
            </a:r>
            <a:r>
              <a:rPr sz="1800" u="heavy" spc="-10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spc="-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for</a:t>
            </a:r>
            <a:r>
              <a:rPr sz="1800" u="heavy" spc="-10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spc="-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Candidates</a:t>
            </a:r>
            <a:r>
              <a:rPr sz="1800" u="heavy" spc="-10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spc="-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sz="1800" u="heavy" spc="-10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spc="-20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Veteran</a:t>
            </a:r>
            <a:r>
              <a:rPr sz="1800" u="heavy" spc="-10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spc="-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Board</a:t>
            </a:r>
            <a:r>
              <a:rPr sz="1800" u="heavy" spc="-15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800" u="heavy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Members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1093909"/>
            <a:ext cx="60223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Running</a:t>
            </a:r>
            <a:r>
              <a:rPr spc="-70" dirty="0"/>
              <a:t> </a:t>
            </a:r>
            <a:r>
              <a:rPr spc="-80" dirty="0"/>
              <a:t>a</a:t>
            </a:r>
            <a:r>
              <a:rPr spc="-70" dirty="0"/>
              <a:t> </a:t>
            </a:r>
            <a:r>
              <a:rPr spc="-5" dirty="0"/>
              <a:t>Campaign</a:t>
            </a:r>
            <a:r>
              <a:rPr spc="-65" dirty="0"/>
              <a:t> </a:t>
            </a:r>
            <a:r>
              <a:rPr spc="25" dirty="0"/>
              <a:t>Manitou</a:t>
            </a:r>
            <a:r>
              <a:rPr spc="-70" dirty="0"/>
              <a:t> </a:t>
            </a:r>
            <a:r>
              <a:rPr spc="5" dirty="0"/>
              <a:t>Style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6674" y="1758093"/>
            <a:ext cx="6701155" cy="17018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45" dirty="0">
                <a:solidFill>
                  <a:srgbClr val="233944"/>
                </a:solidFill>
                <a:latin typeface="Arial"/>
                <a:cs typeface="Arial"/>
              </a:rPr>
              <a:t>Don’t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233944"/>
                </a:solidFill>
                <a:latin typeface="Arial"/>
                <a:cs typeface="Arial"/>
              </a:rPr>
              <a:t>leave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2400" spc="-12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33944"/>
                </a:solidFill>
                <a:latin typeface="Arial"/>
                <a:cs typeface="Arial"/>
              </a:rPr>
              <a:t>footprint,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233944"/>
                </a:solidFill>
                <a:latin typeface="Arial"/>
                <a:cs typeface="Arial"/>
              </a:rPr>
              <a:t>or</a:t>
            </a:r>
            <a:r>
              <a:rPr sz="2400" spc="-12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33944"/>
                </a:solidFill>
                <a:latin typeface="Arial"/>
                <a:cs typeface="Arial"/>
              </a:rPr>
              <a:t>at</a:t>
            </a:r>
            <a:r>
              <a:rPr sz="2400" spc="-12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233944"/>
                </a:solidFill>
                <a:latin typeface="Arial"/>
                <a:cs typeface="Arial"/>
              </a:rPr>
              <a:t>least</a:t>
            </a:r>
            <a:r>
              <a:rPr sz="2400" spc="-12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233944"/>
                </a:solidFill>
                <a:latin typeface="Arial"/>
                <a:cs typeface="Arial"/>
              </a:rPr>
              <a:t>only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2400" spc="-12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233944"/>
                </a:solidFill>
                <a:latin typeface="Arial"/>
                <a:cs typeface="Arial"/>
              </a:rPr>
              <a:t>small</a:t>
            </a:r>
            <a:r>
              <a:rPr sz="2400" spc="-12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233944"/>
                </a:solidFill>
                <a:latin typeface="Arial"/>
                <a:cs typeface="Arial"/>
              </a:rPr>
              <a:t>one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90" dirty="0">
                <a:solidFill>
                  <a:srgbClr val="233944"/>
                </a:solidFill>
                <a:latin typeface="Arial"/>
                <a:cs typeface="Arial"/>
              </a:rPr>
              <a:t>Non-partisan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170" dirty="0">
                <a:solidFill>
                  <a:srgbClr val="233944"/>
                </a:solidFill>
                <a:latin typeface="Arial"/>
                <a:cs typeface="Arial"/>
              </a:rPr>
              <a:t>Stay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233944"/>
                </a:solidFill>
                <a:latin typeface="Arial"/>
                <a:cs typeface="Arial"/>
              </a:rPr>
              <a:t>positive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233944"/>
                </a:solidFill>
                <a:latin typeface="Arial"/>
                <a:cs typeface="Arial"/>
              </a:rPr>
              <a:t>-promote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233944"/>
                </a:solidFill>
                <a:latin typeface="Arial"/>
                <a:cs typeface="Arial"/>
              </a:rPr>
              <a:t>yourself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2400" spc="-12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233944"/>
                </a:solidFill>
                <a:latin typeface="Arial"/>
                <a:cs typeface="Arial"/>
              </a:rPr>
              <a:t>district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110" dirty="0">
                <a:solidFill>
                  <a:srgbClr val="233944"/>
                </a:solidFill>
                <a:latin typeface="Arial"/>
                <a:cs typeface="Arial"/>
              </a:rPr>
              <a:t>Liste</a:t>
            </a:r>
            <a:r>
              <a:rPr sz="2400" spc="-135" dirty="0">
                <a:solidFill>
                  <a:srgbClr val="233944"/>
                </a:solidFill>
                <a:latin typeface="Arial"/>
                <a:cs typeface="Arial"/>
              </a:rPr>
              <a:t>n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2400" spc="45" dirty="0">
                <a:solidFill>
                  <a:srgbClr val="233944"/>
                </a:solidFill>
                <a:latin typeface="Arial"/>
                <a:cs typeface="Arial"/>
              </a:rPr>
              <a:t>o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233944"/>
                </a:solidFill>
                <a:latin typeface="Arial"/>
                <a:cs typeface="Arial"/>
              </a:rPr>
              <a:t>you</a:t>
            </a:r>
            <a:r>
              <a:rPr sz="2400" spc="-40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2400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233944"/>
                </a:solidFill>
                <a:latin typeface="Arial"/>
                <a:cs typeface="Arial"/>
              </a:rPr>
              <a:t>community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2175" y="903385"/>
            <a:ext cx="19037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Interested?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175" y="1723214"/>
            <a:ext cx="6019165" cy="198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233944"/>
                </a:solidFill>
                <a:latin typeface="Arial"/>
                <a:cs typeface="Arial"/>
              </a:rPr>
              <a:t>Attend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Board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233944"/>
                </a:solidFill>
                <a:latin typeface="Arial"/>
                <a:cs typeface="Arial"/>
              </a:rPr>
              <a:t>Meetings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20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233944"/>
                </a:solidFill>
                <a:latin typeface="Arial"/>
                <a:cs typeface="Arial"/>
              </a:rPr>
              <a:t>Work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170" dirty="0">
                <a:solidFill>
                  <a:srgbClr val="233944"/>
                </a:solidFill>
                <a:latin typeface="Arial"/>
                <a:cs typeface="Arial"/>
              </a:rPr>
              <a:t>Sessions</a:t>
            </a:r>
            <a:endParaRPr sz="2000">
              <a:latin typeface="Arial"/>
              <a:cs typeface="Arial"/>
            </a:endParaRPr>
          </a:p>
          <a:p>
            <a:pPr marL="12700" marR="506730">
              <a:lnSpc>
                <a:spcPts val="4350"/>
              </a:lnSpc>
              <a:spcBef>
                <a:spcPts val="470"/>
              </a:spcBef>
            </a:pPr>
            <a:r>
              <a:rPr sz="2000" spc="-175" dirty="0">
                <a:solidFill>
                  <a:srgbClr val="233944"/>
                </a:solidFill>
                <a:latin typeface="Arial"/>
                <a:cs typeface="Arial"/>
              </a:rPr>
              <a:t>Speak </a:t>
            </a:r>
            <a:r>
              <a:rPr sz="2000" spc="5" dirty="0">
                <a:solidFill>
                  <a:srgbClr val="233944"/>
                </a:solidFill>
                <a:latin typeface="Arial"/>
                <a:cs typeface="Arial"/>
              </a:rPr>
              <a:t>with </a:t>
            </a:r>
            <a:r>
              <a:rPr sz="2000" spc="-85" dirty="0">
                <a:solidFill>
                  <a:srgbClr val="233944"/>
                </a:solidFill>
                <a:latin typeface="Arial"/>
                <a:cs typeface="Arial"/>
              </a:rPr>
              <a:t>various 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Board </a:t>
            </a:r>
            <a:r>
              <a:rPr sz="2000" spc="-90" dirty="0">
                <a:solidFill>
                  <a:srgbClr val="233944"/>
                </a:solidFill>
                <a:latin typeface="Arial"/>
                <a:cs typeface="Arial"/>
              </a:rPr>
              <a:t>members, </a:t>
            </a:r>
            <a:r>
              <a:rPr sz="2000" spc="-85" dirty="0">
                <a:solidFill>
                  <a:srgbClr val="233944"/>
                </a:solidFill>
                <a:latin typeface="Arial"/>
                <a:cs typeface="Arial"/>
              </a:rPr>
              <a:t>past </a:t>
            </a:r>
            <a:r>
              <a:rPr sz="2000" spc="-95" dirty="0">
                <a:solidFill>
                  <a:srgbClr val="233944"/>
                </a:solidFill>
                <a:latin typeface="Arial"/>
                <a:cs typeface="Arial"/>
              </a:rPr>
              <a:t>and </a:t>
            </a:r>
            <a:r>
              <a:rPr sz="2000" spc="-70" dirty="0">
                <a:solidFill>
                  <a:srgbClr val="233944"/>
                </a:solidFill>
                <a:latin typeface="Arial"/>
                <a:cs typeface="Arial"/>
              </a:rPr>
              <a:t>present </a:t>
            </a:r>
            <a:r>
              <a:rPr sz="2000" spc="-55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170" dirty="0">
                <a:solidFill>
                  <a:srgbClr val="233944"/>
                </a:solidFill>
                <a:latin typeface="Arial"/>
                <a:cs typeface="Arial"/>
              </a:rPr>
              <a:t>Gaug</a:t>
            </a:r>
            <a:r>
              <a:rPr sz="2000" spc="-150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233944"/>
                </a:solidFill>
                <a:latin typeface="Arial"/>
                <a:cs typeface="Arial"/>
              </a:rPr>
              <a:t>you</a:t>
            </a:r>
            <a:r>
              <a:rPr sz="2000" spc="-35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233944"/>
                </a:solidFill>
                <a:latin typeface="Arial"/>
                <a:cs typeface="Arial"/>
              </a:rPr>
              <a:t>capacit</a:t>
            </a:r>
            <a:r>
              <a:rPr sz="2000" spc="-90" dirty="0">
                <a:solidFill>
                  <a:srgbClr val="233944"/>
                </a:solidFill>
                <a:latin typeface="Arial"/>
                <a:cs typeface="Arial"/>
              </a:rPr>
              <a:t>y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2000" spc="35" dirty="0">
                <a:solidFill>
                  <a:srgbClr val="233944"/>
                </a:solidFill>
                <a:latin typeface="Arial"/>
                <a:cs typeface="Arial"/>
              </a:rPr>
              <a:t>o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233944"/>
                </a:solidFill>
                <a:latin typeface="Arial"/>
                <a:cs typeface="Arial"/>
              </a:rPr>
              <a:t>b</a:t>
            </a:r>
            <a:r>
              <a:rPr sz="2000" spc="-90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233944"/>
                </a:solidFill>
                <a:latin typeface="Arial"/>
                <a:cs typeface="Arial"/>
              </a:rPr>
              <a:t>full</a:t>
            </a:r>
            <a:r>
              <a:rPr sz="2000" spc="-25" dirty="0">
                <a:solidFill>
                  <a:srgbClr val="233944"/>
                </a:solidFill>
                <a:latin typeface="Arial"/>
                <a:cs typeface="Arial"/>
              </a:rPr>
              <a:t>y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233944"/>
                </a:solidFill>
                <a:latin typeface="Arial"/>
                <a:cs typeface="Arial"/>
              </a:rPr>
              <a:t>involved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000" spc="-204" dirty="0">
                <a:solidFill>
                  <a:srgbClr val="233944"/>
                </a:solidFill>
                <a:latin typeface="Arial"/>
                <a:cs typeface="Arial"/>
              </a:rPr>
              <a:t>Asses</a:t>
            </a:r>
            <a:r>
              <a:rPr sz="2000" spc="-185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60" dirty="0">
                <a:solidFill>
                  <a:srgbClr val="233944"/>
                </a:solidFill>
                <a:latin typeface="Arial"/>
                <a:cs typeface="Arial"/>
              </a:rPr>
              <a:t>you</a:t>
            </a:r>
            <a:r>
              <a:rPr sz="2000" spc="-35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120" dirty="0">
                <a:solidFill>
                  <a:srgbClr val="233944"/>
                </a:solidFill>
                <a:latin typeface="Arial"/>
                <a:cs typeface="Arial"/>
              </a:rPr>
              <a:t>reason</a:t>
            </a:r>
            <a:r>
              <a:rPr sz="2000" spc="-114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233944"/>
                </a:solidFill>
                <a:latin typeface="Arial"/>
                <a:cs typeface="Arial"/>
              </a:rPr>
              <a:t>for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233944"/>
                </a:solidFill>
                <a:latin typeface="Arial"/>
                <a:cs typeface="Arial"/>
              </a:rPr>
              <a:t>servin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g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19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155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schoo</a:t>
            </a:r>
            <a:r>
              <a:rPr sz="2000" spc="-45" dirty="0">
                <a:solidFill>
                  <a:srgbClr val="233944"/>
                </a:solidFill>
                <a:latin typeface="Arial"/>
                <a:cs typeface="Arial"/>
              </a:rPr>
              <a:t>l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233944"/>
                </a:solidFill>
                <a:latin typeface="Arial"/>
                <a:cs typeface="Arial"/>
              </a:rPr>
              <a:t>boar</a:t>
            </a:r>
            <a:r>
              <a:rPr sz="2000" spc="-70" dirty="0">
                <a:solidFill>
                  <a:srgbClr val="233944"/>
                </a:solidFill>
                <a:latin typeface="Arial"/>
                <a:cs typeface="Arial"/>
              </a:rPr>
              <a:t>d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75" dirty="0">
                <a:solidFill>
                  <a:srgbClr val="233944"/>
                </a:solidFill>
                <a:latin typeface="Arial"/>
                <a:cs typeface="Arial"/>
              </a:rPr>
              <a:t>member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8799" y="533200"/>
            <a:ext cx="8276700" cy="261639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5825" y="867285"/>
            <a:ext cx="54095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Questions,</a:t>
            </a:r>
            <a:r>
              <a:rPr spc="-75" dirty="0"/>
              <a:t> </a:t>
            </a:r>
            <a:r>
              <a:rPr spc="25" dirty="0"/>
              <a:t>Answers,</a:t>
            </a:r>
            <a:r>
              <a:rPr spc="-75" dirty="0"/>
              <a:t> </a:t>
            </a:r>
            <a:r>
              <a:rPr spc="-85" dirty="0"/>
              <a:t>Feedback?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0321" y="516659"/>
            <a:ext cx="22580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5" dirty="0"/>
              <a:t>Int</a:t>
            </a:r>
            <a:r>
              <a:rPr spc="15" dirty="0"/>
              <a:t>r</a:t>
            </a:r>
            <a:r>
              <a:rPr spc="20" dirty="0"/>
              <a:t>oductions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6400" y="1334680"/>
            <a:ext cx="6019800" cy="28160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Curren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Manito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u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233944"/>
                </a:solidFill>
                <a:latin typeface="Arial"/>
                <a:cs typeface="Arial"/>
              </a:rPr>
              <a:t>Spring</a:t>
            </a:r>
            <a:r>
              <a:rPr sz="1800" b="1" spc="-190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233944"/>
                </a:solidFill>
                <a:latin typeface="Arial"/>
                <a:cs typeface="Arial"/>
              </a:rPr>
              <a:t>Schoo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l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233944"/>
                </a:solidFill>
                <a:latin typeface="Arial"/>
                <a:cs typeface="Arial"/>
              </a:rPr>
              <a:t>Boar</a:t>
            </a:r>
            <a:r>
              <a:rPr sz="1800" b="1" spc="-155" dirty="0">
                <a:solidFill>
                  <a:srgbClr val="233944"/>
                </a:solidFill>
                <a:latin typeface="Arial"/>
                <a:cs typeface="Arial"/>
              </a:rPr>
              <a:t>d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Members</a:t>
            </a:r>
            <a:endParaRPr sz="1800" dirty="0">
              <a:latin typeface="Arial"/>
              <a:cs typeface="Arial"/>
            </a:endParaRPr>
          </a:p>
          <a:p>
            <a:pPr marL="12065" marR="5080" indent="3810" algn="ctr">
              <a:lnSpc>
                <a:spcPct val="187500"/>
              </a:lnSpc>
              <a:tabLst>
                <a:tab pos="2458085" algn="l"/>
              </a:tabLst>
            </a:pPr>
            <a:r>
              <a:rPr lang="en-US" b="1" spc="-145" dirty="0">
                <a:solidFill>
                  <a:srgbClr val="233944"/>
                </a:solidFill>
                <a:latin typeface="Arial"/>
                <a:cs typeface="Arial"/>
              </a:rPr>
              <a:t>Tina </a:t>
            </a:r>
            <a:r>
              <a:rPr lang="en-US" b="1" spc="-145" dirty="0" err="1">
                <a:solidFill>
                  <a:srgbClr val="233944"/>
                </a:solidFill>
                <a:latin typeface="Arial"/>
                <a:cs typeface="Arial"/>
              </a:rPr>
              <a:t>Vidovich</a:t>
            </a:r>
            <a:r>
              <a:rPr lang="en-US" b="1" spc="-145" dirty="0">
                <a:solidFill>
                  <a:srgbClr val="233944"/>
                </a:solidFill>
                <a:latin typeface="Arial"/>
                <a:cs typeface="Arial"/>
              </a:rPr>
              <a:t>—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President</a:t>
            </a:r>
            <a:r>
              <a:rPr lang="en-US" sz="1800" b="1" spc="-90" dirty="0">
                <a:solidFill>
                  <a:srgbClr val="233944"/>
                </a:solidFill>
                <a:latin typeface="Arial"/>
                <a:cs typeface="Arial"/>
              </a:rPr>
              <a:t>; </a:t>
            </a:r>
            <a:r>
              <a:rPr lang="en-US" b="1" spc="-80" dirty="0">
                <a:solidFill>
                  <a:srgbClr val="233944"/>
                </a:solidFill>
                <a:uFill>
                  <a:solidFill>
                    <a:srgbClr val="233944"/>
                  </a:solidFill>
                </a:uFill>
                <a:latin typeface="Arial"/>
                <a:cs typeface="Arial"/>
              </a:rPr>
              <a:t>tvidovich@mssd14.org </a:t>
            </a:r>
          </a:p>
          <a:p>
            <a:pPr marL="12065" marR="5080" indent="3810" algn="ctr">
              <a:lnSpc>
                <a:spcPct val="187500"/>
              </a:lnSpc>
              <a:tabLst>
                <a:tab pos="2458085" algn="l"/>
              </a:tabLst>
            </a:pPr>
            <a:r>
              <a:rPr lang="en-US" b="1" spc="-105" dirty="0">
                <a:solidFill>
                  <a:srgbClr val="233944"/>
                </a:solidFill>
                <a:uFill>
                  <a:solidFill>
                    <a:srgbClr val="233944"/>
                  </a:solidFill>
                </a:uFill>
                <a:latin typeface="Arial"/>
                <a:cs typeface="Arial"/>
              </a:rPr>
              <a:t>Natalie Johnson</a:t>
            </a:r>
            <a:r>
              <a:rPr lang="en-US" sz="1800" b="1" spc="-105" dirty="0">
                <a:solidFill>
                  <a:srgbClr val="233944"/>
                </a:solidFill>
                <a:latin typeface="Arial"/>
                <a:cs typeface="Arial"/>
              </a:rPr>
              <a:t>—Vic</a:t>
            </a:r>
            <a:r>
              <a:rPr lang="en-US" sz="1800" b="1" spc="-114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lang="en-US"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sz="1800" b="1" spc="-85" dirty="0">
                <a:solidFill>
                  <a:srgbClr val="233944"/>
                </a:solidFill>
                <a:latin typeface="Arial"/>
                <a:cs typeface="Arial"/>
              </a:rPr>
              <a:t>Presiden</a:t>
            </a:r>
            <a:r>
              <a:rPr lang="en-US" sz="1800" b="1" spc="-45" dirty="0">
                <a:solidFill>
                  <a:srgbClr val="233944"/>
                </a:solidFill>
                <a:latin typeface="Arial"/>
                <a:cs typeface="Arial"/>
              </a:rPr>
              <a:t>t;</a:t>
            </a:r>
            <a:r>
              <a:rPr lang="en-US" sz="1800" b="1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b="1" spc="-85" dirty="0">
                <a:solidFill>
                  <a:srgbClr val="233944"/>
                </a:solidFill>
                <a:uFill>
                  <a:solidFill>
                    <a:srgbClr val="233944"/>
                  </a:solidFill>
                </a:uFill>
                <a:latin typeface="Arial"/>
                <a:cs typeface="Arial"/>
              </a:rPr>
              <a:t>njjohnson@mssd14.org </a:t>
            </a:r>
            <a:r>
              <a:rPr lang="en-US" b="1" spc="-60" dirty="0">
                <a:solidFill>
                  <a:srgbClr val="233944"/>
                </a:solidFill>
                <a:uFill>
                  <a:solidFill>
                    <a:srgbClr val="233944"/>
                  </a:solidFill>
                </a:uFill>
                <a:latin typeface="Arial"/>
                <a:cs typeface="Arial"/>
              </a:rPr>
              <a:t>Jack Sharon—</a:t>
            </a:r>
            <a:r>
              <a:rPr lang="en-US" sz="1800" b="1" spc="-80" dirty="0">
                <a:solidFill>
                  <a:srgbClr val="233944"/>
                </a:solidFill>
                <a:latin typeface="Arial"/>
                <a:cs typeface="Arial"/>
              </a:rPr>
              <a:t>Treasurer;</a:t>
            </a:r>
            <a:r>
              <a:rPr lang="en-US" sz="1800" b="1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sz="1800" b="1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b="1" spc="-85" dirty="0">
                <a:solidFill>
                  <a:srgbClr val="233944"/>
                </a:solidFill>
                <a:uFill>
                  <a:solidFill>
                    <a:srgbClr val="233944"/>
                  </a:solidFill>
                </a:uFill>
                <a:latin typeface="Arial"/>
                <a:cs typeface="Arial"/>
              </a:rPr>
              <a:t>jsharon@mssd14.org</a:t>
            </a:r>
            <a:r>
              <a:rPr lang="en-US" sz="1800" b="1" spc="-5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</a:p>
          <a:p>
            <a:pPr marL="12065" marR="5080" indent="3810" algn="ctr">
              <a:lnSpc>
                <a:spcPct val="187500"/>
              </a:lnSpc>
              <a:tabLst>
                <a:tab pos="2458085" algn="l"/>
              </a:tabLst>
            </a:pPr>
            <a:r>
              <a:rPr lang="en-US" b="1" spc="-105" dirty="0">
                <a:solidFill>
                  <a:srgbClr val="233944"/>
                </a:solidFill>
                <a:latin typeface="Arial"/>
                <a:cs typeface="Arial"/>
              </a:rPr>
              <a:t>Gus Moen—</a:t>
            </a:r>
            <a:r>
              <a:rPr sz="1800" b="1" spc="-60" dirty="0">
                <a:solidFill>
                  <a:srgbClr val="233944"/>
                </a:solidFill>
                <a:latin typeface="Arial"/>
                <a:cs typeface="Arial"/>
              </a:rPr>
              <a:t>Directo</a:t>
            </a:r>
            <a:r>
              <a:rPr sz="1800" b="1" spc="-40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lang="en-US" b="1" spc="-40" dirty="0">
                <a:solidFill>
                  <a:srgbClr val="233944"/>
                </a:solidFill>
                <a:latin typeface="Arial"/>
                <a:cs typeface="Arial"/>
              </a:rPr>
              <a:t>; gmoen@mssd14.org</a:t>
            </a:r>
          </a:p>
          <a:p>
            <a:pPr marL="12065" marR="5080" indent="3810" algn="ctr">
              <a:lnSpc>
                <a:spcPct val="187500"/>
              </a:lnSpc>
              <a:tabLst>
                <a:tab pos="2458085" algn="l"/>
              </a:tabLst>
            </a:pPr>
            <a:r>
              <a:rPr lang="en-US" sz="1800" b="1" spc="-40" dirty="0">
                <a:solidFill>
                  <a:srgbClr val="233944"/>
                </a:solidFill>
                <a:latin typeface="Arial"/>
                <a:cs typeface="Arial"/>
              </a:rPr>
              <a:t>Gary Smith</a:t>
            </a:r>
            <a:r>
              <a:rPr lang="en-US" b="1" spc="-105" dirty="0">
                <a:solidFill>
                  <a:srgbClr val="233944"/>
                </a:solidFill>
                <a:latin typeface="Arial"/>
                <a:cs typeface="Arial"/>
              </a:rPr>
              <a:t> — </a:t>
            </a:r>
            <a:r>
              <a:rPr sz="1800" b="1" spc="-55" dirty="0">
                <a:solidFill>
                  <a:srgbClr val="233944"/>
                </a:solidFill>
                <a:latin typeface="Arial"/>
                <a:cs typeface="Arial"/>
              </a:rPr>
              <a:t>Director</a:t>
            </a:r>
            <a:r>
              <a:rPr lang="en-US" b="1" spc="360" dirty="0">
                <a:solidFill>
                  <a:srgbClr val="233944"/>
                </a:solidFill>
                <a:latin typeface="Arial"/>
                <a:cs typeface="Arial"/>
              </a:rPr>
              <a:t>; </a:t>
            </a:r>
            <a:r>
              <a:rPr lang="en-US" sz="1800" b="1" spc="-95" dirty="0">
                <a:solidFill>
                  <a:srgbClr val="233944"/>
                </a:solidFill>
                <a:uFill>
                  <a:solidFill>
                    <a:srgbClr val="233944"/>
                  </a:solidFill>
                </a:uFill>
                <a:latin typeface="Arial"/>
                <a:cs typeface="Arial"/>
              </a:rPr>
              <a:t>gsmith@mssd14.org </a:t>
            </a:r>
            <a:endParaRPr sz="18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1716" y="903385"/>
            <a:ext cx="4061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Purpose</a:t>
            </a:r>
            <a:r>
              <a:rPr spc="-80" dirty="0"/>
              <a:t> </a:t>
            </a:r>
            <a:r>
              <a:rPr spc="70" dirty="0"/>
              <a:t>of</a:t>
            </a:r>
            <a:r>
              <a:rPr spc="-80" dirty="0"/>
              <a:t> </a:t>
            </a:r>
            <a:r>
              <a:rPr spc="45" dirty="0"/>
              <a:t>this</a:t>
            </a:r>
            <a:r>
              <a:rPr spc="-75" dirty="0"/>
              <a:t> </a:t>
            </a:r>
            <a:r>
              <a:rPr spc="25" dirty="0"/>
              <a:t>Meeting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7000" y="1571340"/>
            <a:ext cx="6664325" cy="2736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0" dirty="0">
                <a:solidFill>
                  <a:srgbClr val="233944"/>
                </a:solidFill>
                <a:latin typeface="Arial"/>
                <a:cs typeface="Arial"/>
              </a:rPr>
              <a:t>Th</a:t>
            </a:r>
            <a:r>
              <a:rPr sz="2000" spc="-140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85" dirty="0">
                <a:solidFill>
                  <a:srgbClr val="233944"/>
                </a:solidFill>
                <a:latin typeface="Arial"/>
                <a:cs typeface="Arial"/>
              </a:rPr>
              <a:t>purpose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233944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33944"/>
                </a:solidFill>
                <a:latin typeface="Arial"/>
                <a:cs typeface="Arial"/>
              </a:rPr>
              <a:t>f</a:t>
            </a:r>
            <a:r>
              <a:rPr sz="2000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233944"/>
                </a:solidFill>
                <a:latin typeface="Arial"/>
                <a:cs typeface="Arial"/>
              </a:rPr>
              <a:t>thi</a:t>
            </a:r>
            <a:r>
              <a:rPr sz="2000" spc="-50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65" dirty="0">
                <a:solidFill>
                  <a:srgbClr val="233944"/>
                </a:solidFill>
                <a:latin typeface="Arial"/>
                <a:cs typeface="Arial"/>
              </a:rPr>
              <a:t>meeting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-70" dirty="0">
                <a:solidFill>
                  <a:srgbClr val="233944"/>
                </a:solidFill>
                <a:latin typeface="Arial"/>
                <a:cs typeface="Arial"/>
              </a:rPr>
              <a:t>i</a:t>
            </a:r>
            <a:r>
              <a:rPr sz="2000" spc="-145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2000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233944"/>
                </a:solidFill>
                <a:latin typeface="Arial"/>
                <a:cs typeface="Arial"/>
              </a:rPr>
              <a:t>to:</a:t>
            </a:r>
            <a:endParaRPr sz="2000" dirty="0">
              <a:latin typeface="Arial"/>
              <a:cs typeface="Arial"/>
            </a:endParaRPr>
          </a:p>
          <a:p>
            <a:pPr marL="469900" marR="5080" indent="-367030">
              <a:lnSpc>
                <a:spcPct val="149300"/>
              </a:lnSpc>
              <a:spcBef>
                <a:spcPts val="890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14" dirty="0">
                <a:solidFill>
                  <a:srgbClr val="233944"/>
                </a:solidFill>
                <a:latin typeface="Arial"/>
                <a:cs typeface="Arial"/>
              </a:rPr>
              <a:t>Give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233944"/>
                </a:solidFill>
                <a:latin typeface="Arial"/>
                <a:cs typeface="Arial"/>
              </a:rPr>
              <a:t>brief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233944"/>
                </a:solidFill>
                <a:latin typeface="Arial"/>
                <a:cs typeface="Arial"/>
              </a:rPr>
              <a:t>overview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233944"/>
                </a:solidFill>
                <a:latin typeface="Arial"/>
                <a:cs typeface="Arial"/>
              </a:rPr>
              <a:t>basics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role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Public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Education </a:t>
            </a:r>
            <a:r>
              <a:rPr sz="1800" spc="-484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Board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Member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06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Explai</a:t>
            </a:r>
            <a:r>
              <a:rPr sz="1800" spc="-114" dirty="0">
                <a:solidFill>
                  <a:srgbClr val="233944"/>
                </a:solidFill>
                <a:latin typeface="Arial"/>
                <a:cs typeface="Arial"/>
              </a:rPr>
              <a:t>n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Polic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y </a:t>
            </a:r>
            <a:r>
              <a:rPr sz="1800" spc="-105" dirty="0">
                <a:solidFill>
                  <a:srgbClr val="233944"/>
                </a:solidFill>
                <a:latin typeface="Arial"/>
                <a:cs typeface="Arial"/>
              </a:rPr>
              <a:t>Governanc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e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Model</a:t>
            </a:r>
            <a:endParaRPr sz="1800" dirty="0">
              <a:latin typeface="Arial"/>
              <a:cs typeface="Arial"/>
            </a:endParaRPr>
          </a:p>
          <a:p>
            <a:pPr marL="469900" indent="-367030">
              <a:lnSpc>
                <a:spcPct val="100000"/>
              </a:lnSpc>
              <a:spcBef>
                <a:spcPts val="1065"/>
              </a:spcBef>
              <a:buChar char="●"/>
              <a:tabLst>
                <a:tab pos="469265" algn="l"/>
                <a:tab pos="469900" algn="l"/>
              </a:tabLst>
            </a:pP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Provide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60" dirty="0">
                <a:solidFill>
                  <a:srgbClr val="233944"/>
                </a:solidFill>
                <a:latin typeface="Arial"/>
                <a:cs typeface="Arial"/>
              </a:rPr>
              <a:t>Key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dates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Election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233944"/>
                </a:solidFill>
                <a:latin typeface="Arial"/>
                <a:cs typeface="Arial"/>
              </a:rPr>
              <a:t>Process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additional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resources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1800" spc="-65" dirty="0">
                <a:solidFill>
                  <a:srgbClr val="233944"/>
                </a:solidFill>
                <a:latin typeface="Arial"/>
                <a:cs typeface="Arial"/>
              </a:rPr>
              <a:t>Including</a:t>
            </a:r>
            <a:r>
              <a:rPr sz="1800" spc="3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80" dirty="0">
                <a:solidFill>
                  <a:srgbClr val="233944"/>
                </a:solidFill>
                <a:latin typeface="Arial"/>
                <a:cs typeface="Arial"/>
              </a:rPr>
              <a:t>CASB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information</a:t>
            </a:r>
            <a:r>
              <a:rPr sz="1800" spc="3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lang="en-US" sz="1100" u="sng" spc="-10" dirty="0">
                <a:solidFill>
                  <a:srgbClr val="3D4594"/>
                </a:solidFill>
                <a:uFill>
                  <a:solidFill>
                    <a:srgbClr val="3D4594"/>
                  </a:solidFill>
                </a:uFill>
                <a:latin typeface="Arial"/>
                <a:cs typeface="Arial"/>
                <a:hlinkClick r:id="rId2"/>
              </a:rPr>
              <a:t>https://www.casb.org/built-to-serve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4751" y="903385"/>
            <a:ext cx="42557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20</a:t>
            </a:r>
            <a:r>
              <a:rPr lang="en-US" spc="145" dirty="0"/>
              <a:t>21-22</a:t>
            </a:r>
            <a:r>
              <a:rPr spc="-90" dirty="0"/>
              <a:t> </a:t>
            </a:r>
            <a:r>
              <a:rPr spc="-95" dirty="0"/>
              <a:t>BOE</a:t>
            </a:r>
            <a:r>
              <a:rPr spc="-85" dirty="0"/>
              <a:t> </a:t>
            </a:r>
            <a:r>
              <a:rPr spc="-65" dirty="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2699" y="2014600"/>
            <a:ext cx="6924675" cy="191988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Work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7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4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team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233944"/>
                </a:solidFill>
                <a:latin typeface="Arial"/>
                <a:cs typeface="Arial"/>
              </a:rPr>
              <a:t>with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one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voice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govern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via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Board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Policy</a:t>
            </a:r>
            <a:endParaRPr sz="1800" dirty="0">
              <a:latin typeface="Arial"/>
              <a:cs typeface="Arial"/>
            </a:endParaRPr>
          </a:p>
          <a:p>
            <a:pPr marL="379095" marR="5080" indent="-367030">
              <a:lnSpc>
                <a:spcPct val="114599"/>
              </a:lnSpc>
              <a:buChar char="●"/>
              <a:tabLst>
                <a:tab pos="379095" algn="l"/>
                <a:tab pos="379730" algn="l"/>
              </a:tabLst>
            </a:pPr>
            <a:r>
              <a:rPr sz="1800" spc="-125" dirty="0">
                <a:solidFill>
                  <a:srgbClr val="233944"/>
                </a:solidFill>
                <a:latin typeface="Arial"/>
                <a:cs typeface="Arial"/>
              </a:rPr>
              <a:t>Ensure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that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any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233944"/>
                </a:solidFill>
                <a:latin typeface="Arial"/>
                <a:cs typeface="Arial"/>
              </a:rPr>
              <a:t>new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Board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members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05" dirty="0">
                <a:solidFill>
                  <a:srgbClr val="233944"/>
                </a:solidFill>
                <a:latin typeface="Arial"/>
                <a:cs typeface="Arial"/>
              </a:rPr>
              <a:t>have</a:t>
            </a:r>
            <a:r>
              <a:rPr sz="1800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content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knowledge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and </a:t>
            </a:r>
            <a:r>
              <a:rPr sz="1800" spc="-484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training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needed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0" dirty="0">
                <a:solidFill>
                  <a:srgbClr val="233944"/>
                </a:solidFill>
                <a:latin typeface="Arial"/>
                <a:cs typeface="Arial"/>
              </a:rPr>
              <a:t>govern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233944"/>
                </a:solidFill>
                <a:latin typeface="Arial"/>
                <a:cs typeface="Arial"/>
              </a:rPr>
              <a:t>effectively</a:t>
            </a:r>
            <a:endParaRPr sz="1800" dirty="0">
              <a:latin typeface="Arial"/>
              <a:cs typeface="Arial"/>
            </a:endParaRPr>
          </a:p>
          <a:p>
            <a:pPr marL="379095" marR="673100" indent="-367030">
              <a:lnSpc>
                <a:spcPct val="114599"/>
              </a:lnSpc>
              <a:buChar char="●"/>
              <a:tabLst>
                <a:tab pos="379095" algn="l"/>
                <a:tab pos="379730" algn="l"/>
              </a:tabLst>
            </a:pPr>
            <a:r>
              <a:rPr sz="1800" spc="-125" dirty="0">
                <a:solidFill>
                  <a:srgbClr val="233944"/>
                </a:solidFill>
                <a:latin typeface="Arial"/>
                <a:cs typeface="Arial"/>
              </a:rPr>
              <a:t>Ensure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ou</a:t>
            </a:r>
            <a:r>
              <a:rPr sz="1800" spc="-20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Board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Policie</a:t>
            </a:r>
            <a:r>
              <a:rPr sz="1800" spc="-105" dirty="0">
                <a:solidFill>
                  <a:srgbClr val="233944"/>
                </a:solidFill>
                <a:latin typeface="Arial"/>
                <a:cs typeface="Arial"/>
              </a:rPr>
              <a:t>s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233944"/>
                </a:solidFill>
                <a:latin typeface="Arial"/>
                <a:cs typeface="Arial"/>
              </a:rPr>
              <a:t>are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curren</a:t>
            </a:r>
            <a:r>
              <a:rPr sz="1800" spc="-20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33944"/>
                </a:solidFill>
                <a:latin typeface="Arial"/>
                <a:cs typeface="Arial"/>
              </a:rPr>
              <a:t>tha</a:t>
            </a:r>
            <a:r>
              <a:rPr sz="1800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y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233944"/>
                </a:solidFill>
                <a:latin typeface="Arial"/>
                <a:cs typeface="Arial"/>
              </a:rPr>
              <a:t>provid</a:t>
            </a:r>
            <a:r>
              <a:rPr sz="1800" spc="-55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  </a:t>
            </a:r>
            <a:r>
              <a:rPr sz="1800" spc="-45" dirty="0">
                <a:solidFill>
                  <a:srgbClr val="233944"/>
                </a:solidFill>
                <a:latin typeface="Arial"/>
                <a:cs typeface="Arial"/>
              </a:rPr>
              <a:t>framewor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k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33944"/>
                </a:solidFill>
                <a:latin typeface="Arial"/>
                <a:cs typeface="Arial"/>
              </a:rPr>
              <a:t>fo</a:t>
            </a:r>
            <a:r>
              <a:rPr sz="1800" spc="5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233944"/>
                </a:solidFill>
                <a:latin typeface="Arial"/>
                <a:cs typeface="Arial"/>
              </a:rPr>
              <a:t>all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Board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decisions</a:t>
            </a:r>
            <a:endParaRPr sz="1800" dirty="0">
              <a:latin typeface="Arial"/>
              <a:cs typeface="Arial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Char char="●"/>
              <a:tabLst>
                <a:tab pos="379095" algn="l"/>
                <a:tab pos="379730" algn="l"/>
              </a:tabLst>
            </a:pP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Evaluat</a:t>
            </a:r>
            <a:r>
              <a:rPr sz="1800" spc="-105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233944"/>
                </a:solidFill>
                <a:latin typeface="Arial"/>
                <a:cs typeface="Arial"/>
              </a:rPr>
              <a:t>Superintenden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17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233944"/>
                </a:solidFill>
                <a:latin typeface="Arial"/>
                <a:cs typeface="Arial"/>
              </a:rPr>
              <a:t>pe</a:t>
            </a:r>
            <a:r>
              <a:rPr sz="1800" spc="-35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 Board</a:t>
            </a:r>
            <a:r>
              <a:rPr sz="1800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spc="-95" dirty="0">
                <a:solidFill>
                  <a:srgbClr val="233944"/>
                </a:solidFill>
                <a:latin typeface="Arial"/>
                <a:cs typeface="Arial"/>
              </a:rPr>
              <a:t>Policy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913" y="903385"/>
            <a:ext cx="594048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BOE</a:t>
            </a:r>
            <a:r>
              <a:rPr spc="-60" dirty="0"/>
              <a:t> </a:t>
            </a:r>
            <a:r>
              <a:rPr spc="-150" dirty="0"/>
              <a:t>Job</a:t>
            </a:r>
            <a:r>
              <a:rPr spc="-60" dirty="0"/>
              <a:t> </a:t>
            </a:r>
            <a:r>
              <a:rPr dirty="0"/>
              <a:t>Descri</a:t>
            </a:r>
            <a:r>
              <a:rPr spc="-5" dirty="0"/>
              <a:t>p</a:t>
            </a:r>
            <a:r>
              <a:rPr spc="60" dirty="0"/>
              <a:t>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2249" y="2071275"/>
            <a:ext cx="1944499" cy="26795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739" y="2014600"/>
            <a:ext cx="7256780" cy="191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 algn="ctr">
              <a:lnSpc>
                <a:spcPct val="114599"/>
              </a:lnSpc>
              <a:spcBef>
                <a:spcPts val="100"/>
              </a:spcBef>
            </a:pPr>
            <a:r>
              <a:rPr sz="1800" b="1" spc="-145" dirty="0">
                <a:solidFill>
                  <a:srgbClr val="233944"/>
                </a:solidFill>
                <a:latin typeface="Arial"/>
                <a:cs typeface="Arial"/>
              </a:rPr>
              <a:t>“The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233944"/>
                </a:solidFill>
                <a:latin typeface="Arial"/>
                <a:cs typeface="Arial"/>
              </a:rPr>
              <a:t>Board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233944"/>
                </a:solidFill>
                <a:latin typeface="Arial"/>
                <a:cs typeface="Arial"/>
              </a:rPr>
              <a:t>will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5" dirty="0">
                <a:solidFill>
                  <a:srgbClr val="233944"/>
                </a:solidFill>
                <a:latin typeface="Arial"/>
                <a:cs typeface="Arial"/>
              </a:rPr>
              <a:t>govern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lawfully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233944"/>
                </a:solidFill>
                <a:latin typeface="Arial"/>
                <a:cs typeface="Arial"/>
              </a:rPr>
              <a:t>with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an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60" dirty="0">
                <a:solidFill>
                  <a:srgbClr val="233944"/>
                </a:solidFill>
                <a:latin typeface="Arial"/>
                <a:cs typeface="Arial"/>
              </a:rPr>
              <a:t>emphasis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on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0" dirty="0">
                <a:solidFill>
                  <a:srgbClr val="233944"/>
                </a:solidFill>
                <a:latin typeface="Arial"/>
                <a:cs typeface="Arial"/>
              </a:rPr>
              <a:t>(a)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outward </a:t>
            </a:r>
            <a:r>
              <a:rPr sz="1800" b="1" spc="-145" dirty="0">
                <a:solidFill>
                  <a:srgbClr val="233944"/>
                </a:solidFill>
                <a:latin typeface="Arial"/>
                <a:cs typeface="Arial"/>
              </a:rPr>
              <a:t>vision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rather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then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an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internal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233944"/>
                </a:solidFill>
                <a:latin typeface="Arial"/>
                <a:cs typeface="Arial"/>
              </a:rPr>
              <a:t>preoccupation,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(b)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diversity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in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viewpoints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and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sufficient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understanding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75" dirty="0">
                <a:solidFill>
                  <a:srgbClr val="233944"/>
                </a:solidFill>
                <a:latin typeface="Arial"/>
                <a:cs typeface="Arial"/>
              </a:rPr>
              <a:t>issues,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233944"/>
                </a:solidFill>
                <a:latin typeface="Arial"/>
                <a:cs typeface="Arial"/>
              </a:rPr>
              <a:t>(c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3944"/>
                </a:solidFill>
                <a:latin typeface="Arial"/>
                <a:cs typeface="Arial"/>
              </a:rPr>
              <a:t>)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233944"/>
                </a:solidFill>
                <a:latin typeface="Arial"/>
                <a:cs typeface="Arial"/>
              </a:rPr>
              <a:t>strategic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233944"/>
                </a:solidFill>
                <a:latin typeface="Arial"/>
                <a:cs typeface="Arial"/>
              </a:rPr>
              <a:t>leadership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more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than 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administrative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detail,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(d)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clear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distinction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233944"/>
                </a:solidFill>
                <a:latin typeface="Arial"/>
                <a:cs typeface="Arial"/>
              </a:rPr>
              <a:t>Board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chief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executive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roles,</a:t>
            </a:r>
            <a:endParaRPr sz="1800">
              <a:latin typeface="Arial"/>
              <a:cs typeface="Arial"/>
            </a:endParaRPr>
          </a:p>
          <a:p>
            <a:pPr marL="1196975" marR="92075" indent="-1096645">
              <a:lnSpc>
                <a:spcPct val="114599"/>
              </a:lnSpc>
            </a:pPr>
            <a:r>
              <a:rPr sz="1800" b="1" spc="-65" dirty="0">
                <a:solidFill>
                  <a:srgbClr val="233944"/>
                </a:solidFill>
                <a:latin typeface="Arial"/>
                <a:cs typeface="Arial"/>
              </a:rPr>
              <a:t>(e)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collective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rather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than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individual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233944"/>
                </a:solidFill>
                <a:latin typeface="Arial"/>
                <a:cs typeface="Arial"/>
              </a:rPr>
              <a:t>decisions,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33944"/>
                </a:solidFill>
                <a:latin typeface="Arial"/>
                <a:cs typeface="Arial"/>
              </a:rPr>
              <a:t>(f)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future rather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than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past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or </a:t>
            </a:r>
            <a:r>
              <a:rPr sz="1800" b="1" spc="-4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present,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(g)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pro-activity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rather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than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reactivity.”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8000" y="702525"/>
            <a:ext cx="3099249" cy="10412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639" y="903385"/>
            <a:ext cx="29908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Job</a:t>
            </a:r>
            <a:r>
              <a:rPr spc="-60" dirty="0"/>
              <a:t> </a:t>
            </a:r>
            <a:r>
              <a:rPr spc="10" dirty="0"/>
              <a:t>Qualiﬁcations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6453" y="2014600"/>
            <a:ext cx="7368540" cy="1911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36195" algn="ctr">
              <a:lnSpc>
                <a:spcPct val="114599"/>
              </a:lnSpc>
              <a:spcBef>
                <a:spcPts val="100"/>
              </a:spcBef>
            </a:pPr>
            <a:r>
              <a:rPr sz="1800" b="1" spc="-210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candidate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for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233944"/>
                </a:solidFill>
                <a:latin typeface="Arial"/>
                <a:cs typeface="Arial"/>
              </a:rPr>
              <a:t>school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board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must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be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resident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233944"/>
                </a:solidFill>
                <a:latin typeface="Arial"/>
                <a:cs typeface="Arial"/>
              </a:rPr>
              <a:t>school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district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and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registered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voter</a:t>
            </a:r>
            <a:r>
              <a:rPr sz="1800" b="1" spc="-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for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33944"/>
                </a:solidFill>
                <a:latin typeface="Arial"/>
                <a:cs typeface="Arial"/>
              </a:rPr>
              <a:t>at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least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12 </a:t>
            </a:r>
            <a:r>
              <a:rPr sz="1800" b="1" spc="-150" dirty="0">
                <a:solidFill>
                  <a:srgbClr val="233944"/>
                </a:solidFill>
                <a:latin typeface="Arial"/>
                <a:cs typeface="Arial"/>
              </a:rPr>
              <a:t>consecutive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months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prior </a:t>
            </a:r>
            <a:r>
              <a:rPr sz="1800" b="1" spc="-60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election</a:t>
            </a:r>
            <a:r>
              <a:rPr sz="1800" b="1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(19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or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older).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0" dirty="0">
                <a:solidFill>
                  <a:srgbClr val="233944"/>
                </a:solidFill>
                <a:latin typeface="Arial"/>
                <a:cs typeface="Arial"/>
              </a:rPr>
              <a:t>No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5" dirty="0">
                <a:solidFill>
                  <a:srgbClr val="233944"/>
                </a:solidFill>
                <a:latin typeface="Arial"/>
                <a:cs typeface="Arial"/>
              </a:rPr>
              <a:t>person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who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80" dirty="0">
                <a:solidFill>
                  <a:srgbClr val="233944"/>
                </a:solidFill>
                <a:latin typeface="Arial"/>
                <a:cs typeface="Arial"/>
              </a:rPr>
              <a:t>has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been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convicted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0" dirty="0">
                <a:solidFill>
                  <a:srgbClr val="233944"/>
                </a:solidFill>
                <a:latin typeface="Arial"/>
                <a:cs typeface="Arial"/>
              </a:rPr>
              <a:t>sexual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0" dirty="0">
                <a:solidFill>
                  <a:srgbClr val="233944"/>
                </a:solidFill>
                <a:latin typeface="Arial"/>
                <a:cs typeface="Arial"/>
              </a:rPr>
              <a:t>offense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against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a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child </a:t>
            </a:r>
            <a:r>
              <a:rPr sz="1800" b="1" spc="-175" dirty="0">
                <a:solidFill>
                  <a:srgbClr val="233944"/>
                </a:solidFill>
                <a:latin typeface="Arial"/>
                <a:cs typeface="Arial"/>
              </a:rPr>
              <a:t>is</a:t>
            </a:r>
            <a:r>
              <a:rPr sz="1800" b="1" spc="-1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eligible </a:t>
            </a:r>
            <a:r>
              <a:rPr sz="1800" b="1" spc="-60" dirty="0">
                <a:solidFill>
                  <a:srgbClr val="233944"/>
                </a:solidFill>
                <a:latin typeface="Arial"/>
                <a:cs typeface="Arial"/>
              </a:rPr>
              <a:t>to </a:t>
            </a:r>
            <a:r>
              <a:rPr sz="1800" b="1" spc="-145" dirty="0">
                <a:solidFill>
                  <a:srgbClr val="233944"/>
                </a:solidFill>
                <a:latin typeface="Arial"/>
                <a:cs typeface="Arial"/>
              </a:rPr>
              <a:t>serve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on </a:t>
            </a:r>
            <a:r>
              <a:rPr sz="1800" b="1" spc="-75" dirty="0">
                <a:solidFill>
                  <a:srgbClr val="233944"/>
                </a:solidFill>
                <a:latin typeface="Arial"/>
                <a:cs typeface="Arial"/>
              </a:rPr>
              <a:t>the </a:t>
            </a:r>
            <a:r>
              <a:rPr sz="1800" b="1" spc="-170" dirty="0">
                <a:solidFill>
                  <a:srgbClr val="233944"/>
                </a:solidFill>
                <a:latin typeface="Arial"/>
                <a:cs typeface="Arial"/>
              </a:rPr>
              <a:t>school</a:t>
            </a:r>
            <a:r>
              <a:rPr sz="1800" b="1" spc="16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board. </a:t>
            </a:r>
            <a:r>
              <a:rPr sz="1800" b="1" spc="-185" dirty="0">
                <a:solidFill>
                  <a:srgbClr val="233944"/>
                </a:solidFill>
                <a:latin typeface="Arial"/>
                <a:cs typeface="Arial"/>
              </a:rPr>
              <a:t>Because</a:t>
            </a:r>
            <a:r>
              <a:rPr sz="1800" b="1" spc="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233944"/>
                </a:solidFill>
                <a:latin typeface="Arial"/>
                <a:cs typeface="Arial"/>
              </a:rPr>
              <a:t>school</a:t>
            </a:r>
            <a:r>
              <a:rPr sz="1800" b="1" spc="16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director 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25" dirty="0">
                <a:solidFill>
                  <a:srgbClr val="233944"/>
                </a:solidFill>
                <a:latin typeface="Arial"/>
                <a:cs typeface="Arial"/>
              </a:rPr>
              <a:t>elections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are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nonpartisan,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35" dirty="0">
                <a:solidFill>
                  <a:srgbClr val="233944"/>
                </a:solidFill>
                <a:latin typeface="Arial"/>
                <a:cs typeface="Arial"/>
              </a:rPr>
              <a:t>candidates</a:t>
            </a:r>
            <a:r>
              <a:rPr sz="1800" b="1" spc="-9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may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not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55" dirty="0">
                <a:solidFill>
                  <a:srgbClr val="233944"/>
                </a:solidFill>
                <a:latin typeface="Arial"/>
                <a:cs typeface="Arial"/>
              </a:rPr>
              <a:t>campaign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204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233944"/>
                </a:solidFill>
                <a:latin typeface="Arial"/>
                <a:cs typeface="Arial"/>
              </a:rPr>
              <a:t>members</a:t>
            </a:r>
            <a:r>
              <a:rPr sz="1800" b="1" spc="-9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14" dirty="0">
                <a:solidFill>
                  <a:srgbClr val="233944"/>
                </a:solidFill>
                <a:latin typeface="Arial"/>
                <a:cs typeface="Arial"/>
              </a:rPr>
              <a:t>a </a:t>
            </a:r>
            <a:r>
              <a:rPr sz="1800" b="1" spc="-11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100" dirty="0">
                <a:solidFill>
                  <a:srgbClr val="233944"/>
                </a:solidFill>
                <a:latin typeface="Arial"/>
                <a:cs typeface="Arial"/>
              </a:rPr>
              <a:t>political</a:t>
            </a:r>
            <a:r>
              <a:rPr sz="1800" b="1" spc="-10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233944"/>
                </a:solidFill>
                <a:latin typeface="Arial"/>
                <a:cs typeface="Arial"/>
              </a:rPr>
              <a:t>party.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175" y="1666816"/>
            <a:ext cx="7312025" cy="268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100"/>
              </a:spcBef>
            </a:pPr>
            <a:r>
              <a:rPr sz="1300" b="1" spc="-175" dirty="0">
                <a:solidFill>
                  <a:srgbClr val="233944"/>
                </a:solidFill>
                <a:latin typeface="Arial"/>
                <a:cs typeface="Arial"/>
              </a:rPr>
              <a:t>SUPERVISORY</a:t>
            </a:r>
            <a:r>
              <a:rPr sz="1300" b="1" spc="-1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60" dirty="0">
                <a:solidFill>
                  <a:srgbClr val="233944"/>
                </a:solidFill>
                <a:latin typeface="Arial"/>
                <a:cs typeface="Arial"/>
              </a:rPr>
              <a:t>RESPONSIBILITIES:</a:t>
            </a:r>
            <a:r>
              <a:rPr sz="1300" b="1" spc="-15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The </a:t>
            </a:r>
            <a:r>
              <a:rPr sz="1300" b="1" spc="-125" dirty="0">
                <a:solidFill>
                  <a:srgbClr val="233944"/>
                </a:solidFill>
                <a:latin typeface="Arial"/>
                <a:cs typeface="Arial"/>
              </a:rPr>
              <a:t>school</a:t>
            </a:r>
            <a:r>
              <a:rPr sz="1300" b="1" spc="-12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board </a:t>
            </a:r>
            <a:r>
              <a:rPr sz="1300" b="1" spc="-135" dirty="0">
                <a:solidFill>
                  <a:srgbClr val="233944"/>
                </a:solidFill>
                <a:latin typeface="Arial"/>
                <a:cs typeface="Arial"/>
              </a:rPr>
              <a:t>has</a:t>
            </a:r>
            <a:r>
              <a:rPr sz="1300" b="1" spc="-13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75" dirty="0">
                <a:solidFill>
                  <a:srgbClr val="233944"/>
                </a:solidFill>
                <a:latin typeface="Arial"/>
                <a:cs typeface="Arial"/>
              </a:rPr>
              <a:t>direct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supervisory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responsibility </a:t>
            </a:r>
            <a:r>
              <a:rPr sz="1300" b="1" spc="-60" dirty="0">
                <a:solidFill>
                  <a:srgbClr val="233944"/>
                </a:solidFill>
                <a:latin typeface="Arial"/>
                <a:cs typeface="Arial"/>
              </a:rPr>
              <a:t>for </a:t>
            </a:r>
            <a:r>
              <a:rPr sz="1300" b="1" spc="-105" dirty="0">
                <a:solidFill>
                  <a:srgbClr val="233944"/>
                </a:solidFill>
                <a:latin typeface="Arial"/>
                <a:cs typeface="Arial"/>
              </a:rPr>
              <a:t>communicating </a:t>
            </a:r>
            <a:r>
              <a:rPr sz="1300" b="1" spc="-35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45" dirty="0">
                <a:solidFill>
                  <a:srgbClr val="233944"/>
                </a:solidFill>
                <a:latin typeface="Arial"/>
                <a:cs typeface="Arial"/>
              </a:rPr>
              <a:t>with</a:t>
            </a:r>
            <a:r>
              <a:rPr sz="1300" b="1" spc="-4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and</a:t>
            </a:r>
            <a:r>
              <a:rPr sz="1300" b="1" spc="-3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233944"/>
                </a:solidFill>
                <a:latin typeface="Arial"/>
                <a:cs typeface="Arial"/>
              </a:rPr>
              <a:t>evaluating</a:t>
            </a:r>
            <a:r>
              <a:rPr sz="1300" b="1" spc="-4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5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300" b="1" spc="-3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performance</a:t>
            </a:r>
            <a:r>
              <a:rPr sz="1300" b="1" spc="-4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of</a:t>
            </a:r>
            <a:r>
              <a:rPr sz="1300" b="1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5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300" b="1" spc="-3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district</a:t>
            </a:r>
            <a:r>
              <a:rPr sz="1300" b="1" spc="-4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75" dirty="0">
                <a:solidFill>
                  <a:srgbClr val="233944"/>
                </a:solidFill>
                <a:latin typeface="Arial"/>
                <a:cs typeface="Arial"/>
              </a:rPr>
              <a:t>superintendent.</a:t>
            </a:r>
            <a:r>
              <a:rPr sz="1300" b="1" spc="-3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200" dirty="0">
                <a:solidFill>
                  <a:srgbClr val="233944"/>
                </a:solidFill>
                <a:latin typeface="Arial"/>
                <a:cs typeface="Arial"/>
              </a:rPr>
              <a:t>REPORTS</a:t>
            </a:r>
            <a:r>
              <a:rPr sz="1300" b="1" spc="-3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25" dirty="0">
                <a:solidFill>
                  <a:srgbClr val="233944"/>
                </a:solidFill>
                <a:latin typeface="Arial"/>
                <a:cs typeface="Arial"/>
              </a:rPr>
              <a:t>TO:</a:t>
            </a:r>
            <a:r>
              <a:rPr sz="1300" b="1" spc="-4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300" b="1" spc="-3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25" dirty="0">
                <a:solidFill>
                  <a:srgbClr val="233944"/>
                </a:solidFill>
                <a:latin typeface="Arial"/>
                <a:cs typeface="Arial"/>
              </a:rPr>
              <a:t>school</a:t>
            </a:r>
            <a:r>
              <a:rPr sz="1300" b="1" spc="-4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board </a:t>
            </a:r>
            <a:r>
              <a:rPr sz="1300" b="1" spc="-85" dirty="0">
                <a:solidFill>
                  <a:srgbClr val="233944"/>
                </a:solidFill>
                <a:latin typeface="Arial"/>
                <a:cs typeface="Arial"/>
              </a:rPr>
              <a:t> reports </a:t>
            </a:r>
            <a:r>
              <a:rPr sz="1300" b="1" spc="-45" dirty="0">
                <a:solidFill>
                  <a:srgbClr val="233944"/>
                </a:solidFill>
                <a:latin typeface="Arial"/>
                <a:cs typeface="Arial"/>
              </a:rPr>
              <a:t>to </a:t>
            </a:r>
            <a:r>
              <a:rPr sz="1300" b="1" spc="-55" dirty="0">
                <a:solidFill>
                  <a:srgbClr val="233944"/>
                </a:solidFill>
                <a:latin typeface="Arial"/>
                <a:cs typeface="Arial"/>
              </a:rPr>
              <a:t>the </a:t>
            </a: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community </a:t>
            </a:r>
            <a:r>
              <a:rPr sz="1300" b="1" spc="-15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300" b="1" spc="-14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its elected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trustee. </a:t>
            </a:r>
            <a:r>
              <a:rPr sz="1300" b="1" spc="-170" dirty="0">
                <a:solidFill>
                  <a:srgbClr val="233944"/>
                </a:solidFill>
                <a:latin typeface="Arial"/>
                <a:cs typeface="Arial"/>
              </a:rPr>
              <a:t>PERFORMANCE</a:t>
            </a:r>
            <a:r>
              <a:rPr sz="1300" b="1" spc="-1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60" dirty="0">
                <a:solidFill>
                  <a:srgbClr val="233944"/>
                </a:solidFill>
                <a:latin typeface="Arial"/>
                <a:cs typeface="Arial"/>
              </a:rPr>
              <a:t>RESPONSIBILITIES:</a:t>
            </a:r>
            <a:r>
              <a:rPr sz="1300" b="1" spc="-15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The </a:t>
            </a: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responsibilities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of </a:t>
            </a:r>
            <a:r>
              <a:rPr sz="1300" b="1" spc="-6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5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25" dirty="0">
                <a:solidFill>
                  <a:srgbClr val="233944"/>
                </a:solidFill>
                <a:latin typeface="Arial"/>
                <a:cs typeface="Arial"/>
              </a:rPr>
              <a:t>school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board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include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5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 ability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45" dirty="0">
                <a:solidFill>
                  <a:srgbClr val="233944"/>
                </a:solidFill>
                <a:latin typeface="Arial"/>
                <a:cs typeface="Arial"/>
              </a:rPr>
              <a:t>to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233944"/>
                </a:solidFill>
                <a:latin typeface="Arial"/>
                <a:cs typeface="Arial"/>
              </a:rPr>
              <a:t>function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effectively </a:t>
            </a:r>
            <a:r>
              <a:rPr sz="1300" b="1" spc="-15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233944"/>
                </a:solidFill>
                <a:latin typeface="Arial"/>
                <a:cs typeface="Arial"/>
              </a:rPr>
              <a:t>a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team </a:t>
            </a:r>
            <a:r>
              <a:rPr sz="1300" b="1" spc="-75" dirty="0">
                <a:solidFill>
                  <a:srgbClr val="233944"/>
                </a:solidFill>
                <a:latin typeface="Arial"/>
                <a:cs typeface="Arial"/>
              </a:rPr>
              <a:t>in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4" dirty="0">
                <a:solidFill>
                  <a:srgbClr val="233944"/>
                </a:solidFill>
                <a:latin typeface="Arial"/>
                <a:cs typeface="Arial"/>
              </a:rPr>
              <a:t>each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of </a:t>
            </a:r>
            <a:r>
              <a:rPr sz="1300" b="1" spc="-55" dirty="0">
                <a:solidFill>
                  <a:srgbClr val="233944"/>
                </a:solidFill>
                <a:latin typeface="Arial"/>
                <a:cs typeface="Arial"/>
              </a:rPr>
              <a:t>the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following</a:t>
            </a:r>
            <a:endParaRPr sz="1300">
              <a:latin typeface="Arial"/>
              <a:cs typeface="Arial"/>
            </a:endParaRPr>
          </a:p>
          <a:p>
            <a:pPr marL="12700" marR="216535">
              <a:lnSpc>
                <a:spcPct val="115399"/>
              </a:lnSpc>
            </a:pP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areas*: 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*These activities 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are </a:t>
            </a:r>
            <a:r>
              <a:rPr sz="1300" b="1" spc="-75" dirty="0">
                <a:solidFill>
                  <a:srgbClr val="233944"/>
                </a:solidFill>
                <a:latin typeface="Arial"/>
                <a:cs typeface="Arial"/>
              </a:rPr>
              <a:t>performed </a:t>
            </a:r>
            <a:r>
              <a:rPr sz="1300" b="1" spc="-15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300" b="1" spc="-14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233944"/>
                </a:solidFill>
                <a:latin typeface="Arial"/>
                <a:cs typeface="Arial"/>
              </a:rPr>
              <a:t>a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board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of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education </a:t>
            </a:r>
            <a:r>
              <a:rPr sz="1300" b="1" spc="-60" dirty="0">
                <a:solidFill>
                  <a:srgbClr val="233944"/>
                </a:solidFill>
                <a:latin typeface="Arial"/>
                <a:cs typeface="Arial"/>
              </a:rPr>
              <a:t>team,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not </a:t>
            </a:r>
            <a:r>
              <a:rPr sz="1300" b="1" spc="-150" dirty="0">
                <a:solidFill>
                  <a:srgbClr val="233944"/>
                </a:solidFill>
                <a:latin typeface="Arial"/>
                <a:cs typeface="Arial"/>
              </a:rPr>
              <a:t>as</a:t>
            </a:r>
            <a:r>
              <a:rPr sz="1300" b="1" spc="-14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an 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individual </a:t>
            </a:r>
            <a:r>
              <a:rPr sz="1300" b="1" spc="-125" dirty="0">
                <a:solidFill>
                  <a:srgbClr val="233944"/>
                </a:solidFill>
                <a:latin typeface="Arial"/>
                <a:cs typeface="Arial"/>
              </a:rPr>
              <a:t>school </a:t>
            </a:r>
            <a:r>
              <a:rPr sz="1300" b="1" spc="-90" dirty="0">
                <a:solidFill>
                  <a:srgbClr val="233944"/>
                </a:solidFill>
                <a:latin typeface="Arial"/>
                <a:cs typeface="Arial"/>
              </a:rPr>
              <a:t>board </a:t>
            </a:r>
            <a:r>
              <a:rPr sz="1300" b="1" spc="-85" dirty="0">
                <a:solidFill>
                  <a:srgbClr val="233944"/>
                </a:solidFill>
                <a:latin typeface="Arial"/>
                <a:cs typeface="Arial"/>
              </a:rPr>
              <a:t> member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126865" algn="l"/>
              </a:tabLst>
            </a:pPr>
            <a:r>
              <a:rPr sz="1300" b="1" spc="-100" dirty="0">
                <a:solidFill>
                  <a:srgbClr val="233944"/>
                </a:solidFill>
                <a:latin typeface="Arial"/>
                <a:cs typeface="Arial"/>
              </a:rPr>
              <a:t>Buil</a:t>
            </a:r>
            <a:r>
              <a:rPr sz="1300" b="1" spc="-120" dirty="0">
                <a:solidFill>
                  <a:srgbClr val="233944"/>
                </a:solidFill>
                <a:latin typeface="Arial"/>
                <a:cs typeface="Arial"/>
              </a:rPr>
              <a:t>d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45" dirty="0">
                <a:solidFill>
                  <a:srgbClr val="233944"/>
                </a:solidFill>
                <a:latin typeface="Arial"/>
                <a:cs typeface="Arial"/>
              </a:rPr>
              <a:t>Schoo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l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5" dirty="0">
                <a:solidFill>
                  <a:srgbClr val="233944"/>
                </a:solidFill>
                <a:latin typeface="Arial"/>
                <a:cs typeface="Arial"/>
              </a:rPr>
              <a:t>Distric</a:t>
            </a:r>
            <a:r>
              <a:rPr sz="1300" b="1" spc="-60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Leadershi</a:t>
            </a:r>
            <a:r>
              <a:rPr sz="1300" b="1" spc="-120" dirty="0">
                <a:solidFill>
                  <a:srgbClr val="233944"/>
                </a:solidFill>
                <a:latin typeface="Arial"/>
                <a:cs typeface="Arial"/>
              </a:rPr>
              <a:t>p</a:t>
            </a:r>
            <a:r>
              <a:rPr sz="1300" b="1" dirty="0">
                <a:solidFill>
                  <a:srgbClr val="233944"/>
                </a:solidFill>
                <a:latin typeface="Arial"/>
                <a:cs typeface="Arial"/>
              </a:rPr>
              <a:t>	</a:t>
            </a:r>
            <a:r>
              <a:rPr sz="1300" b="1" spc="-105" dirty="0">
                <a:solidFill>
                  <a:srgbClr val="233944"/>
                </a:solidFill>
                <a:latin typeface="Arial"/>
                <a:cs typeface="Arial"/>
              </a:rPr>
              <a:t>Advocat</a:t>
            </a: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fo</a:t>
            </a:r>
            <a:r>
              <a:rPr sz="1300" b="1" spc="-50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Publi</a:t>
            </a:r>
            <a:r>
              <a:rPr sz="1300" b="1" spc="-120" dirty="0">
                <a:solidFill>
                  <a:srgbClr val="233944"/>
                </a:solidFill>
                <a:latin typeface="Arial"/>
                <a:cs typeface="Arial"/>
              </a:rPr>
              <a:t>c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Education</a:t>
            </a:r>
            <a:endParaRPr sz="1300">
              <a:latin typeface="Arial"/>
              <a:cs typeface="Arial"/>
            </a:endParaRPr>
          </a:p>
          <a:p>
            <a:pPr marL="12700" marR="948690">
              <a:lnSpc>
                <a:spcPct val="216299"/>
              </a:lnSpc>
              <a:tabLst>
                <a:tab pos="4126865" algn="l"/>
              </a:tabLst>
            </a:pP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Provid</a:t>
            </a:r>
            <a:r>
              <a:rPr sz="1300" b="1" spc="-100" dirty="0">
                <a:solidFill>
                  <a:srgbClr val="233944"/>
                </a:solidFill>
                <a:latin typeface="Arial"/>
                <a:cs typeface="Arial"/>
              </a:rPr>
              <a:t>e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40" dirty="0">
                <a:solidFill>
                  <a:srgbClr val="233944"/>
                </a:solidFill>
                <a:latin typeface="Arial"/>
                <a:cs typeface="Arial"/>
              </a:rPr>
              <a:t>Fisca</a:t>
            </a:r>
            <a:r>
              <a:rPr sz="1300" b="1" spc="-75" dirty="0">
                <a:solidFill>
                  <a:srgbClr val="233944"/>
                </a:solidFill>
                <a:latin typeface="Arial"/>
                <a:cs typeface="Arial"/>
              </a:rPr>
              <a:t>l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05" dirty="0">
                <a:solidFill>
                  <a:srgbClr val="233944"/>
                </a:solidFill>
                <a:latin typeface="Arial"/>
                <a:cs typeface="Arial"/>
              </a:rPr>
              <a:t>Oversigh</a:t>
            </a:r>
            <a:r>
              <a:rPr sz="1300" b="1" spc="-65" dirty="0">
                <a:solidFill>
                  <a:srgbClr val="233944"/>
                </a:solidFill>
                <a:latin typeface="Arial"/>
                <a:cs typeface="Arial"/>
              </a:rPr>
              <a:t>t</a:t>
            </a:r>
            <a:r>
              <a:rPr sz="1300" b="1" dirty="0">
                <a:solidFill>
                  <a:srgbClr val="233944"/>
                </a:solidFill>
                <a:latin typeface="Arial"/>
                <a:cs typeface="Arial"/>
              </a:rPr>
              <a:t>	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Foste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r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0" dirty="0">
                <a:solidFill>
                  <a:srgbClr val="233944"/>
                </a:solidFill>
                <a:latin typeface="Arial"/>
                <a:cs typeface="Arial"/>
              </a:rPr>
              <a:t>Boar</a:t>
            </a:r>
            <a:r>
              <a:rPr sz="1300" b="1" spc="-114" dirty="0">
                <a:solidFill>
                  <a:srgbClr val="233944"/>
                </a:solidFill>
                <a:latin typeface="Arial"/>
                <a:cs typeface="Arial"/>
              </a:rPr>
              <a:t>d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95" dirty="0">
                <a:solidFill>
                  <a:srgbClr val="233944"/>
                </a:solidFill>
                <a:latin typeface="Arial"/>
                <a:cs typeface="Arial"/>
              </a:rPr>
              <a:t>Tea</a:t>
            </a:r>
            <a:r>
              <a:rPr sz="1300" b="1" spc="-140" dirty="0">
                <a:solidFill>
                  <a:srgbClr val="233944"/>
                </a:solidFill>
                <a:latin typeface="Arial"/>
                <a:cs typeface="Arial"/>
              </a:rPr>
              <a:t>m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00" dirty="0">
                <a:solidFill>
                  <a:srgbClr val="233944"/>
                </a:solidFill>
                <a:latin typeface="Arial"/>
                <a:cs typeface="Arial"/>
              </a:rPr>
              <a:t>Effectiveness  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Manage</a:t>
            </a:r>
            <a:r>
              <a:rPr sz="1300" b="1" spc="-75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80" dirty="0">
                <a:solidFill>
                  <a:srgbClr val="233944"/>
                </a:solidFill>
                <a:latin typeface="Arial"/>
                <a:cs typeface="Arial"/>
              </a:rPr>
              <a:t>District</a:t>
            </a:r>
            <a:r>
              <a:rPr sz="1300" b="1" spc="-70" dirty="0">
                <a:solidFill>
                  <a:srgbClr val="233944"/>
                </a:solidFill>
                <a:latin typeface="Arial"/>
                <a:cs typeface="Arial"/>
              </a:rPr>
              <a:t> </a:t>
            </a:r>
            <a:r>
              <a:rPr sz="1300" b="1" spc="-114" dirty="0">
                <a:solidFill>
                  <a:srgbClr val="233944"/>
                </a:solidFill>
                <a:latin typeface="Arial"/>
                <a:cs typeface="Arial"/>
              </a:rPr>
              <a:t>Policies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9621" y="752696"/>
            <a:ext cx="6835925" cy="36860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790</Words>
  <Application>Microsoft Macintosh PowerPoint</Application>
  <PresentationFormat>On-screen Show (16:9)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Introductions</vt:lpstr>
      <vt:lpstr>Purpose of this Meeting</vt:lpstr>
      <vt:lpstr>2021-22 BOE GOALS</vt:lpstr>
      <vt:lpstr>BOE Job Description</vt:lpstr>
      <vt:lpstr>PowerPoint Presentation</vt:lpstr>
      <vt:lpstr>Job Qualiﬁcations</vt:lpstr>
      <vt:lpstr>Responsibilities</vt:lpstr>
      <vt:lpstr>PowerPoint Presentation</vt:lpstr>
      <vt:lpstr>An introduction to Policy Governance</vt:lpstr>
      <vt:lpstr>Principles of Policy Governance</vt:lpstr>
      <vt:lpstr>Where to ﬁnd BOE Policies: BBDA</vt:lpstr>
      <vt:lpstr>Election Timelines and Events</vt:lpstr>
      <vt:lpstr>Running a Campaign Manitou Style</vt:lpstr>
      <vt:lpstr>Interested?</vt:lpstr>
      <vt:lpstr>PowerPoint Presentation</vt:lpstr>
      <vt:lpstr>Questions, Answers, Feedback?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</cp:revision>
  <dcterms:created xsi:type="dcterms:W3CDTF">2021-06-22T19:13:27Z</dcterms:created>
  <dcterms:modified xsi:type="dcterms:W3CDTF">2021-07-14T17:15:51Z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